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8" r:id="rId1"/>
  </p:sldMasterIdLst>
  <p:notesMasterIdLst>
    <p:notesMasterId r:id="rId41"/>
  </p:notesMasterIdLst>
  <p:handoutMasterIdLst>
    <p:handoutMasterId r:id="rId42"/>
  </p:handoutMasterIdLst>
  <p:sldIdLst>
    <p:sldId id="810" r:id="rId2"/>
    <p:sldId id="2231" r:id="rId3"/>
    <p:sldId id="2298" r:id="rId4"/>
    <p:sldId id="2299" r:id="rId5"/>
    <p:sldId id="2292" r:id="rId6"/>
    <p:sldId id="2280" r:id="rId7"/>
    <p:sldId id="2281" r:id="rId8"/>
    <p:sldId id="2279" r:id="rId9"/>
    <p:sldId id="2282" r:id="rId10"/>
    <p:sldId id="2270" r:id="rId11"/>
    <p:sldId id="2096" r:id="rId12"/>
    <p:sldId id="2191" r:id="rId13"/>
    <p:sldId id="2291" r:id="rId14"/>
    <p:sldId id="2263" r:id="rId15"/>
    <p:sldId id="2264" r:id="rId16"/>
    <p:sldId id="1575" r:id="rId17"/>
    <p:sldId id="2266" r:id="rId18"/>
    <p:sldId id="2268" r:id="rId19"/>
    <p:sldId id="2271" r:id="rId20"/>
    <p:sldId id="2273" r:id="rId21"/>
    <p:sldId id="2269" r:id="rId22"/>
    <p:sldId id="2274" r:id="rId23"/>
    <p:sldId id="2272" r:id="rId24"/>
    <p:sldId id="2283" r:id="rId25"/>
    <p:sldId id="2287" r:id="rId26"/>
    <p:sldId id="2288" r:id="rId27"/>
    <p:sldId id="2289" r:id="rId28"/>
    <p:sldId id="1818" r:id="rId29"/>
    <p:sldId id="2278" r:id="rId30"/>
    <p:sldId id="2267" r:id="rId31"/>
    <p:sldId id="2276" r:id="rId32"/>
    <p:sldId id="2277" r:id="rId33"/>
    <p:sldId id="2262" r:id="rId34"/>
    <p:sldId id="2275" r:id="rId35"/>
    <p:sldId id="2296" r:id="rId36"/>
    <p:sldId id="2293" r:id="rId37"/>
    <p:sldId id="2294" r:id="rId38"/>
    <p:sldId id="2295" r:id="rId39"/>
    <p:sldId id="2290" r:id="rId40"/>
  </p:sldIdLst>
  <p:sldSz cx="9144000" cy="6858000" type="screen4x3"/>
  <p:notesSz cx="7010400" cy="92964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8A7"/>
    <a:srgbClr val="571713"/>
    <a:srgbClr val="DEDAC4"/>
    <a:srgbClr val="F8E1E0"/>
    <a:srgbClr val="330D0B"/>
    <a:srgbClr val="660066"/>
    <a:srgbClr val="FF0000"/>
    <a:srgbClr val="4AB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92" autoAdjust="0"/>
    <p:restoredTop sz="88688" autoAdjust="0"/>
  </p:normalViewPr>
  <p:slideViewPr>
    <p:cSldViewPr>
      <p:cViewPr varScale="1">
        <p:scale>
          <a:sx n="101" d="100"/>
          <a:sy n="101" d="100"/>
        </p:scale>
        <p:origin x="57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7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Case Study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 Basis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Annuity Purchased at age 55</c:v>
                </c:pt>
                <c:pt idx="1">
                  <c:v>Annuity Value at Age 65</c:v>
                </c:pt>
              </c:strCache>
            </c:strRef>
          </c:cat>
          <c:val>
            <c:numRef>
              <c:f>Sheet1!$B$2:$B$3</c:f>
              <c:numCache>
                <c:formatCode>_("$"* #,##0_);_("$"* \(#,##0\);_("$"* "-"??_);_(@_)</c:formatCode>
                <c:ptCount val="2"/>
                <c:pt idx="0">
                  <c:v>100000</c:v>
                </c:pt>
                <c:pt idx="1">
                  <c:v>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68-4F40-8EFA-CF043FC07F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Tax-Deferred Growth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Annuity Purchased at age 55</c:v>
                </c:pt>
                <c:pt idx="1">
                  <c:v>Annuity Value at Age 65</c:v>
                </c:pt>
              </c:strCache>
            </c:strRef>
          </c:cat>
          <c:val>
            <c:numRef>
              <c:f>Sheet1!$C$2:$C$3</c:f>
              <c:numCache>
                <c:formatCode>_("$"* #,##0_);_("$"* \(#,##0\);_("$"* "-"??_);_(@_)</c:formatCode>
                <c:ptCount val="2"/>
                <c:pt idx="1">
                  <c:v>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68-4F40-8EFA-CF043FC07F8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576871935"/>
        <c:axId val="505555631"/>
      </c:barChart>
      <c:catAx>
        <c:axId val="5768719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555631"/>
        <c:crosses val="autoZero"/>
        <c:auto val="1"/>
        <c:lblAlgn val="ctr"/>
        <c:lblOffset val="100"/>
        <c:noMultiLvlLbl val="0"/>
      </c:catAx>
      <c:valAx>
        <c:axId val="505555631"/>
        <c:scaling>
          <c:orientation val="minMax"/>
        </c:scaling>
        <c:delete val="1"/>
        <c:axPos val="l"/>
        <c:numFmt formatCode="_(&quot;$&quot;* #,##0_);_(&quot;$&quot;* \(#,##0\);_(&quot;$&quot;* &quot;-&quot;??_);_(@_)" sourceLinked="1"/>
        <c:majorTickMark val="none"/>
        <c:minorTickMark val="none"/>
        <c:tickLblPos val="nextTo"/>
        <c:crossAx val="576871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The Bridge Advantage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 Basis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Equitrust Bridge</c:v>
                </c:pt>
                <c:pt idx="1">
                  <c:v>Annuity Value at Death</c:v>
                </c:pt>
              </c:strCache>
            </c:strRef>
          </c:cat>
          <c:val>
            <c:numRef>
              <c:f>Sheet1!$B$2:$B$3</c:f>
              <c:numCache>
                <c:formatCode>_("$"* #,##0_);_("$"* \(#,##0\);_("$"* "-"??_);_(@_)</c:formatCode>
                <c:ptCount val="2"/>
                <c:pt idx="0">
                  <c:v>100000</c:v>
                </c:pt>
                <c:pt idx="1">
                  <c:v>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68-4F40-8EFA-CF043FC07F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Tax-Deferred Growth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Equitrust Bridge</c:v>
                </c:pt>
                <c:pt idx="1">
                  <c:v>Annuity Value at Death</c:v>
                </c:pt>
              </c:strCache>
            </c:strRef>
          </c:cat>
          <c:val>
            <c:numRef>
              <c:f>Sheet1!$C$2:$C$3</c:f>
              <c:numCache>
                <c:formatCode>_("$"* #,##0_);_("$"* \(#,##0\);_("$"* "-"??_);_(@_)</c:formatCode>
                <c:ptCount val="2"/>
                <c:pt idx="0">
                  <c:v>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68-4F40-8EFA-CF043FC07F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LTC Benefit Enhancement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Equitrust Bridge</c:v>
                </c:pt>
                <c:pt idx="1">
                  <c:v>Annuity Value at Death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 formatCode="&quot;$&quot;#,##0_);[Red]\(&quot;$&quot;#,##0\)">
                  <c:v>230000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52-1C42-B040-A8171A01538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576871935"/>
        <c:axId val="505555631"/>
      </c:barChart>
      <c:catAx>
        <c:axId val="5768719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555631"/>
        <c:crosses val="autoZero"/>
        <c:auto val="1"/>
        <c:lblAlgn val="ctr"/>
        <c:lblOffset val="100"/>
        <c:noMultiLvlLbl val="0"/>
      </c:catAx>
      <c:valAx>
        <c:axId val="505555631"/>
        <c:scaling>
          <c:orientation val="minMax"/>
        </c:scaling>
        <c:delete val="1"/>
        <c:axPos val="l"/>
        <c:numFmt formatCode="_(&quot;$&quot;* #,##0_);_(&quot;$&quot;* \(#,##0\);_(&quot;$&quot;* &quot;-&quot;??_);_(@_)" sourceLinked="1"/>
        <c:majorTickMark val="none"/>
        <c:minorTickMark val="none"/>
        <c:tickLblPos val="nextTo"/>
        <c:crossAx val="576871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21016-4B8C-FD4C-BF73-D7A2BC48E232}" type="doc">
      <dgm:prSet loTypeId="urn:microsoft.com/office/officeart/2005/8/layout/h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D58537-D2FE-D54B-8691-82AE97F5C914}">
      <dgm:prSet phldrT="[Text]"/>
      <dgm:spPr/>
      <dgm:t>
        <a:bodyPr/>
        <a:lstStyle/>
        <a:p>
          <a:r>
            <a:rPr lang="en-US" dirty="0"/>
            <a:t>The Pension Generation</a:t>
          </a:r>
        </a:p>
      </dgm:t>
    </dgm:pt>
    <dgm:pt modelId="{F0E8BBFE-F938-F747-BAC1-35F5C305DFD6}" type="parTrans" cxnId="{FBFC8FD2-C7F7-3441-9D76-0833C50D35BE}">
      <dgm:prSet/>
      <dgm:spPr/>
      <dgm:t>
        <a:bodyPr/>
        <a:lstStyle/>
        <a:p>
          <a:endParaRPr lang="en-US"/>
        </a:p>
      </dgm:t>
    </dgm:pt>
    <dgm:pt modelId="{17D403EE-8575-ED48-A9AF-BE8EA6E95ABC}" type="sibTrans" cxnId="{FBFC8FD2-C7F7-3441-9D76-0833C50D35BE}">
      <dgm:prSet/>
      <dgm:spPr/>
      <dgm:t>
        <a:bodyPr/>
        <a:lstStyle/>
        <a:p>
          <a:endParaRPr lang="en-US"/>
        </a:p>
      </dgm:t>
    </dgm:pt>
    <dgm:pt modelId="{A7B36157-1B1E-DF49-8A5D-606D4B56E114}">
      <dgm:prSet phldrT="[Text]" custT="1"/>
      <dgm:spPr/>
      <dgm:t>
        <a:bodyPr/>
        <a:lstStyle/>
        <a:p>
          <a:r>
            <a:rPr lang="en-US" sz="2000" dirty="0"/>
            <a:t>“I hope my pension plan doesn’t blow up.”</a:t>
          </a:r>
        </a:p>
      </dgm:t>
    </dgm:pt>
    <dgm:pt modelId="{77481C84-1790-8147-80B5-B161BD6B0E05}" type="parTrans" cxnId="{9CF4C9C7-DCE5-E441-97F1-E02CACCEC5AF}">
      <dgm:prSet/>
      <dgm:spPr/>
      <dgm:t>
        <a:bodyPr/>
        <a:lstStyle/>
        <a:p>
          <a:endParaRPr lang="en-US"/>
        </a:p>
      </dgm:t>
    </dgm:pt>
    <dgm:pt modelId="{E6EDF704-84AC-8649-BE92-40B2C3E3EB32}" type="sibTrans" cxnId="{9CF4C9C7-DCE5-E441-97F1-E02CACCEC5AF}">
      <dgm:prSet/>
      <dgm:spPr/>
      <dgm:t>
        <a:bodyPr/>
        <a:lstStyle/>
        <a:p>
          <a:endParaRPr lang="en-US"/>
        </a:p>
      </dgm:t>
    </dgm:pt>
    <dgm:pt modelId="{CF299901-FAE1-3D43-A251-EBA41B08B1D9}">
      <dgm:prSet phldrT="[Text]"/>
      <dgm:spPr/>
      <dgm:t>
        <a:bodyPr/>
        <a:lstStyle/>
        <a:p>
          <a:r>
            <a:rPr lang="en-US" dirty="0"/>
            <a:t>The ERISA Generation</a:t>
          </a:r>
        </a:p>
      </dgm:t>
    </dgm:pt>
    <dgm:pt modelId="{004E2BD6-A524-934B-A92A-F34E96C0752C}" type="parTrans" cxnId="{F6B4593B-DCD0-AB4E-BECC-D3F0353C6CA0}">
      <dgm:prSet/>
      <dgm:spPr/>
      <dgm:t>
        <a:bodyPr/>
        <a:lstStyle/>
        <a:p>
          <a:endParaRPr lang="en-US"/>
        </a:p>
      </dgm:t>
    </dgm:pt>
    <dgm:pt modelId="{97989810-5624-9C44-810F-604FBAE66712}" type="sibTrans" cxnId="{F6B4593B-DCD0-AB4E-BECC-D3F0353C6CA0}">
      <dgm:prSet/>
      <dgm:spPr/>
      <dgm:t>
        <a:bodyPr/>
        <a:lstStyle/>
        <a:p>
          <a:endParaRPr lang="en-US"/>
        </a:p>
      </dgm:t>
    </dgm:pt>
    <dgm:pt modelId="{BDE946F7-C082-6D49-89DD-20497BE4A43F}">
      <dgm:prSet phldrT="[Text]" custT="1"/>
      <dgm:spPr/>
      <dgm:t>
        <a:bodyPr/>
        <a:lstStyle/>
        <a:p>
          <a:r>
            <a:rPr lang="en-US" sz="2400" dirty="0"/>
            <a:t>“Will I outlive my money?”</a:t>
          </a:r>
        </a:p>
      </dgm:t>
    </dgm:pt>
    <dgm:pt modelId="{17C282F0-C850-5D4C-9D8C-374538C41DD7}" type="parTrans" cxnId="{24F77777-9F68-D040-8E23-EDB35F03680D}">
      <dgm:prSet/>
      <dgm:spPr/>
      <dgm:t>
        <a:bodyPr/>
        <a:lstStyle/>
        <a:p>
          <a:endParaRPr lang="en-US"/>
        </a:p>
      </dgm:t>
    </dgm:pt>
    <dgm:pt modelId="{AA80EAA4-D893-E846-B622-6702E21E5170}" type="sibTrans" cxnId="{24F77777-9F68-D040-8E23-EDB35F03680D}">
      <dgm:prSet/>
      <dgm:spPr/>
      <dgm:t>
        <a:bodyPr/>
        <a:lstStyle/>
        <a:p>
          <a:endParaRPr lang="en-US"/>
        </a:p>
      </dgm:t>
    </dgm:pt>
    <dgm:pt modelId="{44BF5E9B-D42A-7F41-ADBB-CBA2DA62037C}">
      <dgm:prSet phldrT="[Text]"/>
      <dgm:spPr/>
      <dgm:t>
        <a:bodyPr/>
        <a:lstStyle/>
        <a:p>
          <a:r>
            <a:rPr lang="en-US" dirty="0"/>
            <a:t>Modern Retirees</a:t>
          </a:r>
        </a:p>
      </dgm:t>
    </dgm:pt>
    <dgm:pt modelId="{9130566F-8A76-EB45-8165-D703DF933614}" type="parTrans" cxnId="{DEC370F1-CFB4-AF40-A488-D5661CB2CA34}">
      <dgm:prSet/>
      <dgm:spPr/>
      <dgm:t>
        <a:bodyPr/>
        <a:lstStyle/>
        <a:p>
          <a:endParaRPr lang="en-US"/>
        </a:p>
      </dgm:t>
    </dgm:pt>
    <dgm:pt modelId="{3CECF018-D059-F840-ABA1-304D14744C20}" type="sibTrans" cxnId="{DEC370F1-CFB4-AF40-A488-D5661CB2CA34}">
      <dgm:prSet/>
      <dgm:spPr/>
      <dgm:t>
        <a:bodyPr/>
        <a:lstStyle/>
        <a:p>
          <a:endParaRPr lang="en-US"/>
        </a:p>
      </dgm:t>
    </dgm:pt>
    <dgm:pt modelId="{9B09B29D-97CF-AC4F-9A10-007D2100719C}">
      <dgm:prSet phldrT="[Text]"/>
      <dgm:spPr/>
      <dgm:t>
        <a:bodyPr/>
        <a:lstStyle/>
        <a:p>
          <a:r>
            <a:rPr lang="en-US" dirty="0"/>
            <a:t>“Will I outlive my money?”</a:t>
          </a:r>
        </a:p>
      </dgm:t>
    </dgm:pt>
    <dgm:pt modelId="{8D3DCD3D-712C-C044-AD44-42F96BD43A64}" type="parTrans" cxnId="{05ECAF8C-537F-694B-B08E-0EE7DAEA306F}">
      <dgm:prSet/>
      <dgm:spPr/>
      <dgm:t>
        <a:bodyPr/>
        <a:lstStyle/>
        <a:p>
          <a:endParaRPr lang="en-US"/>
        </a:p>
      </dgm:t>
    </dgm:pt>
    <dgm:pt modelId="{94F091AB-B574-274E-9CC2-46E84B124CA1}" type="sibTrans" cxnId="{05ECAF8C-537F-694B-B08E-0EE7DAEA306F}">
      <dgm:prSet/>
      <dgm:spPr/>
      <dgm:t>
        <a:bodyPr/>
        <a:lstStyle/>
        <a:p>
          <a:endParaRPr lang="en-US"/>
        </a:p>
      </dgm:t>
    </dgm:pt>
    <dgm:pt modelId="{CA45A7D0-13C5-E84E-81F6-D5BC971948A5}">
      <dgm:prSet phldrT="[Text]"/>
      <dgm:spPr/>
      <dgm:t>
        <a:bodyPr/>
        <a:lstStyle/>
        <a:p>
          <a:r>
            <a:rPr lang="en-US" dirty="0"/>
            <a:t>“How am I going to pay for a major care need?”</a:t>
          </a:r>
        </a:p>
      </dgm:t>
    </dgm:pt>
    <dgm:pt modelId="{7C9FABF3-6333-5B48-99BE-8CFC23A955F1}" type="parTrans" cxnId="{ED121170-48E0-2D49-AD1C-9D529B0CF960}">
      <dgm:prSet/>
      <dgm:spPr/>
      <dgm:t>
        <a:bodyPr/>
        <a:lstStyle/>
        <a:p>
          <a:endParaRPr lang="en-US"/>
        </a:p>
      </dgm:t>
    </dgm:pt>
    <dgm:pt modelId="{D73F3C08-3507-1E40-A558-9E12EA24BB02}" type="sibTrans" cxnId="{ED121170-48E0-2D49-AD1C-9D529B0CF960}">
      <dgm:prSet/>
      <dgm:spPr/>
      <dgm:t>
        <a:bodyPr/>
        <a:lstStyle/>
        <a:p>
          <a:endParaRPr lang="en-US"/>
        </a:p>
      </dgm:t>
    </dgm:pt>
    <dgm:pt modelId="{1364AEA0-94A1-AB41-929C-9A387B2B429B}" type="pres">
      <dgm:prSet presAssocID="{02821016-4B8C-FD4C-BF73-D7A2BC48E232}" presName="Name0" presStyleCnt="0">
        <dgm:presLayoutVars>
          <dgm:dir/>
          <dgm:animLvl val="lvl"/>
          <dgm:resizeHandles val="exact"/>
        </dgm:presLayoutVars>
      </dgm:prSet>
      <dgm:spPr/>
    </dgm:pt>
    <dgm:pt modelId="{5F7EB850-BD6E-BA40-958F-ADA6FBC02C79}" type="pres">
      <dgm:prSet presAssocID="{02821016-4B8C-FD4C-BF73-D7A2BC48E232}" presName="tSp" presStyleCnt="0"/>
      <dgm:spPr/>
    </dgm:pt>
    <dgm:pt modelId="{98F8A4C5-FA8C-F74A-B189-2744BFEE8A8C}" type="pres">
      <dgm:prSet presAssocID="{02821016-4B8C-FD4C-BF73-D7A2BC48E232}" presName="bSp" presStyleCnt="0"/>
      <dgm:spPr/>
    </dgm:pt>
    <dgm:pt modelId="{E44765F1-426E-7840-8377-CF63DE18823C}" type="pres">
      <dgm:prSet presAssocID="{02821016-4B8C-FD4C-BF73-D7A2BC48E232}" presName="process" presStyleCnt="0"/>
      <dgm:spPr/>
    </dgm:pt>
    <dgm:pt modelId="{3E523764-1C3A-CE47-A484-CA79CF2142E4}" type="pres">
      <dgm:prSet presAssocID="{E9D58537-D2FE-D54B-8691-82AE97F5C914}" presName="composite1" presStyleCnt="0"/>
      <dgm:spPr/>
    </dgm:pt>
    <dgm:pt modelId="{17628BBA-A0A7-9247-AD0A-3036750407A1}" type="pres">
      <dgm:prSet presAssocID="{E9D58537-D2FE-D54B-8691-82AE97F5C914}" presName="dummyNode1" presStyleLbl="node1" presStyleIdx="0" presStyleCnt="3"/>
      <dgm:spPr/>
    </dgm:pt>
    <dgm:pt modelId="{D87352FC-6690-554B-A0D1-9C48F62A7BB3}" type="pres">
      <dgm:prSet presAssocID="{E9D58537-D2FE-D54B-8691-82AE97F5C914}" presName="childNode1" presStyleLbl="bgAcc1" presStyleIdx="0" presStyleCnt="3">
        <dgm:presLayoutVars>
          <dgm:bulletEnabled val="1"/>
        </dgm:presLayoutVars>
      </dgm:prSet>
      <dgm:spPr/>
    </dgm:pt>
    <dgm:pt modelId="{FE65B45F-AF7D-A54C-B08A-942649F634E4}" type="pres">
      <dgm:prSet presAssocID="{E9D58537-D2FE-D54B-8691-82AE97F5C914}" presName="childNode1tx" presStyleLbl="bgAcc1" presStyleIdx="0" presStyleCnt="3">
        <dgm:presLayoutVars>
          <dgm:bulletEnabled val="1"/>
        </dgm:presLayoutVars>
      </dgm:prSet>
      <dgm:spPr/>
    </dgm:pt>
    <dgm:pt modelId="{CF76502B-F0B4-7A45-BFF6-D016474A2C1C}" type="pres">
      <dgm:prSet presAssocID="{E9D58537-D2FE-D54B-8691-82AE97F5C914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D56267ED-BD23-154E-8C87-3234969D2F0B}" type="pres">
      <dgm:prSet presAssocID="{E9D58537-D2FE-D54B-8691-82AE97F5C914}" presName="connSite1" presStyleCnt="0"/>
      <dgm:spPr/>
    </dgm:pt>
    <dgm:pt modelId="{14C72674-4E23-4C49-9671-2A32582768FF}" type="pres">
      <dgm:prSet presAssocID="{17D403EE-8575-ED48-A9AF-BE8EA6E95ABC}" presName="Name9" presStyleLbl="sibTrans2D1" presStyleIdx="0" presStyleCnt="2"/>
      <dgm:spPr/>
    </dgm:pt>
    <dgm:pt modelId="{4176D165-8819-054A-85DC-29AC863889B0}" type="pres">
      <dgm:prSet presAssocID="{CF299901-FAE1-3D43-A251-EBA41B08B1D9}" presName="composite2" presStyleCnt="0"/>
      <dgm:spPr/>
    </dgm:pt>
    <dgm:pt modelId="{7985661C-D56A-E74A-8B8E-16A767D5E4BF}" type="pres">
      <dgm:prSet presAssocID="{CF299901-FAE1-3D43-A251-EBA41B08B1D9}" presName="dummyNode2" presStyleLbl="node1" presStyleIdx="0" presStyleCnt="3"/>
      <dgm:spPr/>
    </dgm:pt>
    <dgm:pt modelId="{8B356E36-09DC-D448-9C3E-508E313353A0}" type="pres">
      <dgm:prSet presAssocID="{CF299901-FAE1-3D43-A251-EBA41B08B1D9}" presName="childNode2" presStyleLbl="bgAcc1" presStyleIdx="1" presStyleCnt="3">
        <dgm:presLayoutVars>
          <dgm:bulletEnabled val="1"/>
        </dgm:presLayoutVars>
      </dgm:prSet>
      <dgm:spPr/>
    </dgm:pt>
    <dgm:pt modelId="{43456B51-EA19-E747-990C-ACD836E5CA67}" type="pres">
      <dgm:prSet presAssocID="{CF299901-FAE1-3D43-A251-EBA41B08B1D9}" presName="childNode2tx" presStyleLbl="bgAcc1" presStyleIdx="1" presStyleCnt="3">
        <dgm:presLayoutVars>
          <dgm:bulletEnabled val="1"/>
        </dgm:presLayoutVars>
      </dgm:prSet>
      <dgm:spPr/>
    </dgm:pt>
    <dgm:pt modelId="{E4AE4453-D605-4D4D-A47D-240EA692A2FC}" type="pres">
      <dgm:prSet presAssocID="{CF299901-FAE1-3D43-A251-EBA41B08B1D9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5F212C95-862F-7442-8C8C-6ED3C3AD6CF7}" type="pres">
      <dgm:prSet presAssocID="{CF299901-FAE1-3D43-A251-EBA41B08B1D9}" presName="connSite2" presStyleCnt="0"/>
      <dgm:spPr/>
    </dgm:pt>
    <dgm:pt modelId="{C83D54E5-9B62-DB4C-9DF6-D9C6A06081DB}" type="pres">
      <dgm:prSet presAssocID="{97989810-5624-9C44-810F-604FBAE66712}" presName="Name18" presStyleLbl="sibTrans2D1" presStyleIdx="1" presStyleCnt="2"/>
      <dgm:spPr/>
    </dgm:pt>
    <dgm:pt modelId="{67534574-6915-E94A-8125-B15BEA69E945}" type="pres">
      <dgm:prSet presAssocID="{44BF5E9B-D42A-7F41-ADBB-CBA2DA62037C}" presName="composite1" presStyleCnt="0"/>
      <dgm:spPr/>
    </dgm:pt>
    <dgm:pt modelId="{BF48EEBF-49D2-6845-8CE8-F4278828ACBD}" type="pres">
      <dgm:prSet presAssocID="{44BF5E9B-D42A-7F41-ADBB-CBA2DA62037C}" presName="dummyNode1" presStyleLbl="node1" presStyleIdx="1" presStyleCnt="3"/>
      <dgm:spPr/>
    </dgm:pt>
    <dgm:pt modelId="{FF88F572-9CC1-3643-B79F-5FBB60ADE5C2}" type="pres">
      <dgm:prSet presAssocID="{44BF5E9B-D42A-7F41-ADBB-CBA2DA62037C}" presName="childNode1" presStyleLbl="bgAcc1" presStyleIdx="2" presStyleCnt="3">
        <dgm:presLayoutVars>
          <dgm:bulletEnabled val="1"/>
        </dgm:presLayoutVars>
      </dgm:prSet>
      <dgm:spPr/>
    </dgm:pt>
    <dgm:pt modelId="{1CC5BB59-94E0-D943-BB7D-70AD7ABF482B}" type="pres">
      <dgm:prSet presAssocID="{44BF5E9B-D42A-7F41-ADBB-CBA2DA62037C}" presName="childNode1tx" presStyleLbl="bgAcc1" presStyleIdx="2" presStyleCnt="3">
        <dgm:presLayoutVars>
          <dgm:bulletEnabled val="1"/>
        </dgm:presLayoutVars>
      </dgm:prSet>
      <dgm:spPr/>
    </dgm:pt>
    <dgm:pt modelId="{929129E8-8BF6-5346-AB75-A4E49B34D4C6}" type="pres">
      <dgm:prSet presAssocID="{44BF5E9B-D42A-7F41-ADBB-CBA2DA62037C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03357F25-D5B2-2641-BE56-CA51F4C536DB}" type="pres">
      <dgm:prSet presAssocID="{44BF5E9B-D42A-7F41-ADBB-CBA2DA62037C}" presName="connSite1" presStyleCnt="0"/>
      <dgm:spPr/>
    </dgm:pt>
  </dgm:ptLst>
  <dgm:cxnLst>
    <dgm:cxn modelId="{2E50D30A-771F-094C-AF94-3F9FA199B160}" type="presOf" srcId="{02821016-4B8C-FD4C-BF73-D7A2BC48E232}" destId="{1364AEA0-94A1-AB41-929C-9A387B2B429B}" srcOrd="0" destOrd="0" presId="urn:microsoft.com/office/officeart/2005/8/layout/hProcess4"/>
    <dgm:cxn modelId="{A04E100D-0A1D-774A-AE91-E06303EF03C1}" type="presOf" srcId="{9B09B29D-97CF-AC4F-9A10-007D2100719C}" destId="{1CC5BB59-94E0-D943-BB7D-70AD7ABF482B}" srcOrd="1" destOrd="0" presId="urn:microsoft.com/office/officeart/2005/8/layout/hProcess4"/>
    <dgm:cxn modelId="{98DB4829-7DB0-BE4D-B60E-15468C418F44}" type="presOf" srcId="{17D403EE-8575-ED48-A9AF-BE8EA6E95ABC}" destId="{14C72674-4E23-4C49-9671-2A32582768FF}" srcOrd="0" destOrd="0" presId="urn:microsoft.com/office/officeart/2005/8/layout/hProcess4"/>
    <dgm:cxn modelId="{80C4AE30-7E81-A143-AEB5-89FBC3F58666}" type="presOf" srcId="{CF299901-FAE1-3D43-A251-EBA41B08B1D9}" destId="{E4AE4453-D605-4D4D-A47D-240EA692A2FC}" srcOrd="0" destOrd="0" presId="urn:microsoft.com/office/officeart/2005/8/layout/hProcess4"/>
    <dgm:cxn modelId="{F6B4593B-DCD0-AB4E-BECC-D3F0353C6CA0}" srcId="{02821016-4B8C-FD4C-BF73-D7A2BC48E232}" destId="{CF299901-FAE1-3D43-A251-EBA41B08B1D9}" srcOrd="1" destOrd="0" parTransId="{004E2BD6-A524-934B-A92A-F34E96C0752C}" sibTransId="{97989810-5624-9C44-810F-604FBAE66712}"/>
    <dgm:cxn modelId="{477B4A43-EC3E-C147-8D73-1B473B113C2D}" type="presOf" srcId="{E9D58537-D2FE-D54B-8691-82AE97F5C914}" destId="{CF76502B-F0B4-7A45-BFF6-D016474A2C1C}" srcOrd="0" destOrd="0" presId="urn:microsoft.com/office/officeart/2005/8/layout/hProcess4"/>
    <dgm:cxn modelId="{F1468D5B-8D09-1E49-A3FC-8A3A420FEBAD}" type="presOf" srcId="{BDE946F7-C082-6D49-89DD-20497BE4A43F}" destId="{43456B51-EA19-E747-990C-ACD836E5CA67}" srcOrd="1" destOrd="0" presId="urn:microsoft.com/office/officeart/2005/8/layout/hProcess4"/>
    <dgm:cxn modelId="{B6F4C868-4877-274E-909D-A087A2D28275}" type="presOf" srcId="{A7B36157-1B1E-DF49-8A5D-606D4B56E114}" destId="{FE65B45F-AF7D-A54C-B08A-942649F634E4}" srcOrd="1" destOrd="0" presId="urn:microsoft.com/office/officeart/2005/8/layout/hProcess4"/>
    <dgm:cxn modelId="{ED121170-48E0-2D49-AD1C-9D529B0CF960}" srcId="{44BF5E9B-D42A-7F41-ADBB-CBA2DA62037C}" destId="{CA45A7D0-13C5-E84E-81F6-D5BC971948A5}" srcOrd="1" destOrd="0" parTransId="{7C9FABF3-6333-5B48-99BE-8CFC23A955F1}" sibTransId="{D73F3C08-3507-1E40-A558-9E12EA24BB02}"/>
    <dgm:cxn modelId="{24F77777-9F68-D040-8E23-EDB35F03680D}" srcId="{CF299901-FAE1-3D43-A251-EBA41B08B1D9}" destId="{BDE946F7-C082-6D49-89DD-20497BE4A43F}" srcOrd="0" destOrd="0" parTransId="{17C282F0-C850-5D4C-9D8C-374538C41DD7}" sibTransId="{AA80EAA4-D893-E846-B622-6702E21E5170}"/>
    <dgm:cxn modelId="{FD386879-A543-DA4D-BAFB-E29424521A6D}" type="presOf" srcId="{44BF5E9B-D42A-7F41-ADBB-CBA2DA62037C}" destId="{929129E8-8BF6-5346-AB75-A4E49B34D4C6}" srcOrd="0" destOrd="0" presId="urn:microsoft.com/office/officeart/2005/8/layout/hProcess4"/>
    <dgm:cxn modelId="{C5815E8A-7E3C-644A-9228-ECD28AF12E14}" type="presOf" srcId="{CA45A7D0-13C5-E84E-81F6-D5BC971948A5}" destId="{FF88F572-9CC1-3643-B79F-5FBB60ADE5C2}" srcOrd="0" destOrd="1" presId="urn:microsoft.com/office/officeart/2005/8/layout/hProcess4"/>
    <dgm:cxn modelId="{E405828A-0265-9546-8B70-3878A8067CB2}" type="presOf" srcId="{A7B36157-1B1E-DF49-8A5D-606D4B56E114}" destId="{D87352FC-6690-554B-A0D1-9C48F62A7BB3}" srcOrd="0" destOrd="0" presId="urn:microsoft.com/office/officeart/2005/8/layout/hProcess4"/>
    <dgm:cxn modelId="{05ECAF8C-537F-694B-B08E-0EE7DAEA306F}" srcId="{44BF5E9B-D42A-7F41-ADBB-CBA2DA62037C}" destId="{9B09B29D-97CF-AC4F-9A10-007D2100719C}" srcOrd="0" destOrd="0" parTransId="{8D3DCD3D-712C-C044-AD44-42F96BD43A64}" sibTransId="{94F091AB-B574-274E-9CC2-46E84B124CA1}"/>
    <dgm:cxn modelId="{F4AFB89F-006A-C44D-884E-9D5CAB47E674}" type="presOf" srcId="{97989810-5624-9C44-810F-604FBAE66712}" destId="{C83D54E5-9B62-DB4C-9DF6-D9C6A06081DB}" srcOrd="0" destOrd="0" presId="urn:microsoft.com/office/officeart/2005/8/layout/hProcess4"/>
    <dgm:cxn modelId="{9CF4C9C7-DCE5-E441-97F1-E02CACCEC5AF}" srcId="{E9D58537-D2FE-D54B-8691-82AE97F5C914}" destId="{A7B36157-1B1E-DF49-8A5D-606D4B56E114}" srcOrd="0" destOrd="0" parTransId="{77481C84-1790-8147-80B5-B161BD6B0E05}" sibTransId="{E6EDF704-84AC-8649-BE92-40B2C3E3EB32}"/>
    <dgm:cxn modelId="{DBB672C8-E576-4442-9D07-FC9AED2FBECE}" type="presOf" srcId="{9B09B29D-97CF-AC4F-9A10-007D2100719C}" destId="{FF88F572-9CC1-3643-B79F-5FBB60ADE5C2}" srcOrd="0" destOrd="0" presId="urn:microsoft.com/office/officeart/2005/8/layout/hProcess4"/>
    <dgm:cxn modelId="{FBFC8FD2-C7F7-3441-9D76-0833C50D35BE}" srcId="{02821016-4B8C-FD4C-BF73-D7A2BC48E232}" destId="{E9D58537-D2FE-D54B-8691-82AE97F5C914}" srcOrd="0" destOrd="0" parTransId="{F0E8BBFE-F938-F747-BAC1-35F5C305DFD6}" sibTransId="{17D403EE-8575-ED48-A9AF-BE8EA6E95ABC}"/>
    <dgm:cxn modelId="{89B6C2D4-D1CB-B84C-ACB6-81AD5F254C76}" type="presOf" srcId="{CA45A7D0-13C5-E84E-81F6-D5BC971948A5}" destId="{1CC5BB59-94E0-D943-BB7D-70AD7ABF482B}" srcOrd="1" destOrd="1" presId="urn:microsoft.com/office/officeart/2005/8/layout/hProcess4"/>
    <dgm:cxn modelId="{DEC370F1-CFB4-AF40-A488-D5661CB2CA34}" srcId="{02821016-4B8C-FD4C-BF73-D7A2BC48E232}" destId="{44BF5E9B-D42A-7F41-ADBB-CBA2DA62037C}" srcOrd="2" destOrd="0" parTransId="{9130566F-8A76-EB45-8165-D703DF933614}" sibTransId="{3CECF018-D059-F840-ABA1-304D14744C20}"/>
    <dgm:cxn modelId="{E3E856F4-B834-0A46-8205-C2F1C8412320}" type="presOf" srcId="{BDE946F7-C082-6D49-89DD-20497BE4A43F}" destId="{8B356E36-09DC-D448-9C3E-508E313353A0}" srcOrd="0" destOrd="0" presId="urn:microsoft.com/office/officeart/2005/8/layout/hProcess4"/>
    <dgm:cxn modelId="{64A4E12F-5F65-2948-936F-0D44BF652410}" type="presParOf" srcId="{1364AEA0-94A1-AB41-929C-9A387B2B429B}" destId="{5F7EB850-BD6E-BA40-958F-ADA6FBC02C79}" srcOrd="0" destOrd="0" presId="urn:microsoft.com/office/officeart/2005/8/layout/hProcess4"/>
    <dgm:cxn modelId="{3BF353DC-CC90-234F-96DD-108C6AD5CF1B}" type="presParOf" srcId="{1364AEA0-94A1-AB41-929C-9A387B2B429B}" destId="{98F8A4C5-FA8C-F74A-B189-2744BFEE8A8C}" srcOrd="1" destOrd="0" presId="urn:microsoft.com/office/officeart/2005/8/layout/hProcess4"/>
    <dgm:cxn modelId="{BC04D40A-86CA-424E-BB7A-A95CF9BA6C5E}" type="presParOf" srcId="{1364AEA0-94A1-AB41-929C-9A387B2B429B}" destId="{E44765F1-426E-7840-8377-CF63DE18823C}" srcOrd="2" destOrd="0" presId="urn:microsoft.com/office/officeart/2005/8/layout/hProcess4"/>
    <dgm:cxn modelId="{10EA6AC2-ACEC-CE4E-BF98-32D76848B337}" type="presParOf" srcId="{E44765F1-426E-7840-8377-CF63DE18823C}" destId="{3E523764-1C3A-CE47-A484-CA79CF2142E4}" srcOrd="0" destOrd="0" presId="urn:microsoft.com/office/officeart/2005/8/layout/hProcess4"/>
    <dgm:cxn modelId="{F8DEE845-BFE9-A34A-87EB-0A31F8F983FC}" type="presParOf" srcId="{3E523764-1C3A-CE47-A484-CA79CF2142E4}" destId="{17628BBA-A0A7-9247-AD0A-3036750407A1}" srcOrd="0" destOrd="0" presId="urn:microsoft.com/office/officeart/2005/8/layout/hProcess4"/>
    <dgm:cxn modelId="{FC871D4A-56FE-B640-AE6B-955B85BC6628}" type="presParOf" srcId="{3E523764-1C3A-CE47-A484-CA79CF2142E4}" destId="{D87352FC-6690-554B-A0D1-9C48F62A7BB3}" srcOrd="1" destOrd="0" presId="urn:microsoft.com/office/officeart/2005/8/layout/hProcess4"/>
    <dgm:cxn modelId="{D9413B2A-18C4-424A-809C-FED2775295E2}" type="presParOf" srcId="{3E523764-1C3A-CE47-A484-CA79CF2142E4}" destId="{FE65B45F-AF7D-A54C-B08A-942649F634E4}" srcOrd="2" destOrd="0" presId="urn:microsoft.com/office/officeart/2005/8/layout/hProcess4"/>
    <dgm:cxn modelId="{52891CAE-B259-1B42-B07C-BC01FB091BEB}" type="presParOf" srcId="{3E523764-1C3A-CE47-A484-CA79CF2142E4}" destId="{CF76502B-F0B4-7A45-BFF6-D016474A2C1C}" srcOrd="3" destOrd="0" presId="urn:microsoft.com/office/officeart/2005/8/layout/hProcess4"/>
    <dgm:cxn modelId="{4A24F569-29A1-5546-A86C-0A94B93008C5}" type="presParOf" srcId="{3E523764-1C3A-CE47-A484-CA79CF2142E4}" destId="{D56267ED-BD23-154E-8C87-3234969D2F0B}" srcOrd="4" destOrd="0" presId="urn:microsoft.com/office/officeart/2005/8/layout/hProcess4"/>
    <dgm:cxn modelId="{4A2A71A3-4ADD-7D43-864A-9921ABF430C2}" type="presParOf" srcId="{E44765F1-426E-7840-8377-CF63DE18823C}" destId="{14C72674-4E23-4C49-9671-2A32582768FF}" srcOrd="1" destOrd="0" presId="urn:microsoft.com/office/officeart/2005/8/layout/hProcess4"/>
    <dgm:cxn modelId="{984DF3DE-BBB6-D041-82C2-5F2213EE5061}" type="presParOf" srcId="{E44765F1-426E-7840-8377-CF63DE18823C}" destId="{4176D165-8819-054A-85DC-29AC863889B0}" srcOrd="2" destOrd="0" presId="urn:microsoft.com/office/officeart/2005/8/layout/hProcess4"/>
    <dgm:cxn modelId="{855320C7-B789-E34F-B12C-B6417825BE7D}" type="presParOf" srcId="{4176D165-8819-054A-85DC-29AC863889B0}" destId="{7985661C-D56A-E74A-8B8E-16A767D5E4BF}" srcOrd="0" destOrd="0" presId="urn:microsoft.com/office/officeart/2005/8/layout/hProcess4"/>
    <dgm:cxn modelId="{BF170820-520D-814C-A751-B7F6E96738B8}" type="presParOf" srcId="{4176D165-8819-054A-85DC-29AC863889B0}" destId="{8B356E36-09DC-D448-9C3E-508E313353A0}" srcOrd="1" destOrd="0" presId="urn:microsoft.com/office/officeart/2005/8/layout/hProcess4"/>
    <dgm:cxn modelId="{ABADDFDE-8241-9D44-8EC2-5627A75FB2BE}" type="presParOf" srcId="{4176D165-8819-054A-85DC-29AC863889B0}" destId="{43456B51-EA19-E747-990C-ACD836E5CA67}" srcOrd="2" destOrd="0" presId="urn:microsoft.com/office/officeart/2005/8/layout/hProcess4"/>
    <dgm:cxn modelId="{E8831FD2-AC2B-0348-859B-D98AEDE06D89}" type="presParOf" srcId="{4176D165-8819-054A-85DC-29AC863889B0}" destId="{E4AE4453-D605-4D4D-A47D-240EA692A2FC}" srcOrd="3" destOrd="0" presId="urn:microsoft.com/office/officeart/2005/8/layout/hProcess4"/>
    <dgm:cxn modelId="{597B4579-DD5B-3141-B81B-B3E05B68A816}" type="presParOf" srcId="{4176D165-8819-054A-85DC-29AC863889B0}" destId="{5F212C95-862F-7442-8C8C-6ED3C3AD6CF7}" srcOrd="4" destOrd="0" presId="urn:microsoft.com/office/officeart/2005/8/layout/hProcess4"/>
    <dgm:cxn modelId="{26825A38-DD25-124A-982D-05E8A3E951B4}" type="presParOf" srcId="{E44765F1-426E-7840-8377-CF63DE18823C}" destId="{C83D54E5-9B62-DB4C-9DF6-D9C6A06081DB}" srcOrd="3" destOrd="0" presId="urn:microsoft.com/office/officeart/2005/8/layout/hProcess4"/>
    <dgm:cxn modelId="{5F71E05C-2C76-C541-9957-0AC41DD8D9D7}" type="presParOf" srcId="{E44765F1-426E-7840-8377-CF63DE18823C}" destId="{67534574-6915-E94A-8125-B15BEA69E945}" srcOrd="4" destOrd="0" presId="urn:microsoft.com/office/officeart/2005/8/layout/hProcess4"/>
    <dgm:cxn modelId="{22CA43C4-32D2-9747-851F-89351110874D}" type="presParOf" srcId="{67534574-6915-E94A-8125-B15BEA69E945}" destId="{BF48EEBF-49D2-6845-8CE8-F4278828ACBD}" srcOrd="0" destOrd="0" presId="urn:microsoft.com/office/officeart/2005/8/layout/hProcess4"/>
    <dgm:cxn modelId="{B913DDD6-DDA7-054C-A175-8ADCFAA58780}" type="presParOf" srcId="{67534574-6915-E94A-8125-B15BEA69E945}" destId="{FF88F572-9CC1-3643-B79F-5FBB60ADE5C2}" srcOrd="1" destOrd="0" presId="urn:microsoft.com/office/officeart/2005/8/layout/hProcess4"/>
    <dgm:cxn modelId="{57E07E52-4A5F-B145-8433-B12E6FA5D7F9}" type="presParOf" srcId="{67534574-6915-E94A-8125-B15BEA69E945}" destId="{1CC5BB59-94E0-D943-BB7D-70AD7ABF482B}" srcOrd="2" destOrd="0" presId="urn:microsoft.com/office/officeart/2005/8/layout/hProcess4"/>
    <dgm:cxn modelId="{2054D8BC-608A-9E42-A5BB-F86545CD9F08}" type="presParOf" srcId="{67534574-6915-E94A-8125-B15BEA69E945}" destId="{929129E8-8BF6-5346-AB75-A4E49B34D4C6}" srcOrd="3" destOrd="0" presId="urn:microsoft.com/office/officeart/2005/8/layout/hProcess4"/>
    <dgm:cxn modelId="{11F8E393-647E-DE49-BDA1-9FB78F71B2BD}" type="presParOf" srcId="{67534574-6915-E94A-8125-B15BEA69E945}" destId="{03357F25-D5B2-2641-BE56-CA51F4C536D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5762A-FC99-6946-895B-4A91CDD3BCC1}" type="doc">
      <dgm:prSet loTypeId="urn:microsoft.com/office/officeart/2005/8/layout/chevron2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8638815-EBB6-1740-968A-2B4BFB13AB76}">
      <dgm:prSet phldrT="[Text]" custT="1"/>
      <dgm:spPr/>
      <dgm:t>
        <a:bodyPr/>
        <a:lstStyle/>
        <a:p>
          <a:r>
            <a:rPr lang="en-US" sz="2800" b="1" dirty="0"/>
            <a:t>70%</a:t>
          </a:r>
        </a:p>
      </dgm:t>
    </dgm:pt>
    <dgm:pt modelId="{2A7CF524-9997-7145-A808-ACEA1D1BB95C}" type="parTrans" cxnId="{F76C168D-2B54-B845-A5E6-3F922F5E6224}">
      <dgm:prSet/>
      <dgm:spPr/>
      <dgm:t>
        <a:bodyPr/>
        <a:lstStyle/>
        <a:p>
          <a:endParaRPr lang="en-US"/>
        </a:p>
      </dgm:t>
    </dgm:pt>
    <dgm:pt modelId="{11E1927E-5CC5-EF41-8C51-134E01E5DDFA}" type="sibTrans" cxnId="{F76C168D-2B54-B845-A5E6-3F922F5E6224}">
      <dgm:prSet/>
      <dgm:spPr/>
      <dgm:t>
        <a:bodyPr/>
        <a:lstStyle/>
        <a:p>
          <a:endParaRPr lang="en-US"/>
        </a:p>
      </dgm:t>
    </dgm:pt>
    <dgm:pt modelId="{D341BB73-7A0D-EA43-8A6B-2ACE155FBE7B}">
      <dgm:prSet phldrT="[Text]"/>
      <dgm:spPr/>
      <dgm:t>
        <a:bodyPr/>
        <a:lstStyle/>
        <a:p>
          <a:r>
            <a:rPr lang="en-US" dirty="0"/>
            <a:t>... of people turning age 65 will develop a severe LTC need</a:t>
          </a:r>
        </a:p>
      </dgm:t>
    </dgm:pt>
    <dgm:pt modelId="{9072FF88-0D81-5B47-A817-6D11123D8E55}" type="parTrans" cxnId="{A467839F-876B-8E48-A507-557E5D7EEDE0}">
      <dgm:prSet/>
      <dgm:spPr/>
      <dgm:t>
        <a:bodyPr/>
        <a:lstStyle/>
        <a:p>
          <a:endParaRPr lang="en-US"/>
        </a:p>
      </dgm:t>
    </dgm:pt>
    <dgm:pt modelId="{ED9BADB1-AF21-F44C-9E0F-EEA777CE9DCE}" type="sibTrans" cxnId="{A467839F-876B-8E48-A507-557E5D7EEDE0}">
      <dgm:prSet/>
      <dgm:spPr/>
      <dgm:t>
        <a:bodyPr/>
        <a:lstStyle/>
        <a:p>
          <a:endParaRPr lang="en-US"/>
        </a:p>
      </dgm:t>
    </dgm:pt>
    <dgm:pt modelId="{798DBD71-9813-674B-AE82-D81B6B386033}">
      <dgm:prSet phldrT="[Text]" custT="1"/>
      <dgm:spPr/>
      <dgm:t>
        <a:bodyPr/>
        <a:lstStyle/>
        <a:p>
          <a:r>
            <a:rPr lang="en-US" sz="2800" b="1" dirty="0"/>
            <a:t>24%</a:t>
          </a:r>
        </a:p>
      </dgm:t>
    </dgm:pt>
    <dgm:pt modelId="{983A335C-8C8A-1246-98AE-45E55DC7A646}" type="parTrans" cxnId="{D4AED060-D23D-CD40-A3FE-78EACC98DB3E}">
      <dgm:prSet/>
      <dgm:spPr/>
      <dgm:t>
        <a:bodyPr/>
        <a:lstStyle/>
        <a:p>
          <a:endParaRPr lang="en-US"/>
        </a:p>
      </dgm:t>
    </dgm:pt>
    <dgm:pt modelId="{3A3C6C01-6583-EB4D-8438-44AEC14B609B}" type="sibTrans" cxnId="{D4AED060-D23D-CD40-A3FE-78EACC98DB3E}">
      <dgm:prSet/>
      <dgm:spPr/>
      <dgm:t>
        <a:bodyPr/>
        <a:lstStyle/>
        <a:p>
          <a:endParaRPr lang="en-US"/>
        </a:p>
      </dgm:t>
    </dgm:pt>
    <dgm:pt modelId="{DE673FA3-1D84-CD4B-9383-FF0C8F7A0315}">
      <dgm:prSet phldrT="[Text]"/>
      <dgm:spPr/>
      <dgm:t>
        <a:bodyPr/>
        <a:lstStyle/>
        <a:p>
          <a:r>
            <a:rPr lang="en-US" dirty="0"/>
            <a:t>… of people turning age 65 will require paid long-term care for more than two years</a:t>
          </a:r>
        </a:p>
      </dgm:t>
    </dgm:pt>
    <dgm:pt modelId="{A5943EB7-0703-DB4E-A118-8C658F7D99A1}" type="parTrans" cxnId="{069AE7DC-D761-114F-BE7E-1D5C2334387F}">
      <dgm:prSet/>
      <dgm:spPr/>
      <dgm:t>
        <a:bodyPr/>
        <a:lstStyle/>
        <a:p>
          <a:endParaRPr lang="en-US"/>
        </a:p>
      </dgm:t>
    </dgm:pt>
    <dgm:pt modelId="{BDA4944B-C00F-6347-B144-A24FC4008114}" type="sibTrans" cxnId="{069AE7DC-D761-114F-BE7E-1D5C2334387F}">
      <dgm:prSet/>
      <dgm:spPr/>
      <dgm:t>
        <a:bodyPr/>
        <a:lstStyle/>
        <a:p>
          <a:endParaRPr lang="en-US"/>
        </a:p>
      </dgm:t>
    </dgm:pt>
    <dgm:pt modelId="{1103F10F-CEC4-9044-8F46-EB573174D32C}">
      <dgm:prSet phldrT="[Text]" custT="1"/>
      <dgm:spPr/>
      <dgm:t>
        <a:bodyPr/>
        <a:lstStyle/>
        <a:p>
          <a:r>
            <a:rPr lang="en-US" sz="1600" b="1" dirty="0"/>
            <a:t>$61,776</a:t>
          </a:r>
        </a:p>
      </dgm:t>
    </dgm:pt>
    <dgm:pt modelId="{CCB4A926-68B6-A545-BCEB-3A485A8F284B}" type="parTrans" cxnId="{23738D9C-9F8E-1248-93A5-38C475244517}">
      <dgm:prSet/>
      <dgm:spPr/>
      <dgm:t>
        <a:bodyPr/>
        <a:lstStyle/>
        <a:p>
          <a:endParaRPr lang="en-US"/>
        </a:p>
      </dgm:t>
    </dgm:pt>
    <dgm:pt modelId="{40834299-039A-5141-B80B-75E46694B38B}" type="sibTrans" cxnId="{23738D9C-9F8E-1248-93A5-38C475244517}">
      <dgm:prSet/>
      <dgm:spPr/>
      <dgm:t>
        <a:bodyPr/>
        <a:lstStyle/>
        <a:p>
          <a:endParaRPr lang="en-US"/>
        </a:p>
      </dgm:t>
    </dgm:pt>
    <dgm:pt modelId="{DDD79864-DAD7-0746-9BCF-475C5FB5B69E}">
      <dgm:prSet phldrT="[Text]"/>
      <dgm:spPr/>
      <dgm:t>
        <a:bodyPr/>
        <a:lstStyle/>
        <a:p>
          <a:r>
            <a:rPr lang="en-US" dirty="0"/>
            <a:t>… is the median annual cost for a home health aide</a:t>
          </a:r>
        </a:p>
      </dgm:t>
    </dgm:pt>
    <dgm:pt modelId="{5BE70F99-87EC-B64B-8161-67F7AB828CE6}" type="parTrans" cxnId="{D6485362-6E3F-1745-AF00-C9416D72FD49}">
      <dgm:prSet/>
      <dgm:spPr/>
      <dgm:t>
        <a:bodyPr/>
        <a:lstStyle/>
        <a:p>
          <a:endParaRPr lang="en-US"/>
        </a:p>
      </dgm:t>
    </dgm:pt>
    <dgm:pt modelId="{4E10FAD7-30A8-5647-B1C5-6F44F144BAA5}" type="sibTrans" cxnId="{D6485362-6E3F-1745-AF00-C9416D72FD49}">
      <dgm:prSet/>
      <dgm:spPr/>
      <dgm:t>
        <a:bodyPr/>
        <a:lstStyle/>
        <a:p>
          <a:endParaRPr lang="en-US"/>
        </a:p>
      </dgm:t>
    </dgm:pt>
    <dgm:pt modelId="{F09E84B3-9EB1-704B-963E-1AEFEA727A9C}">
      <dgm:prSet phldrT="[Text]" custT="1"/>
      <dgm:spPr/>
      <dgm:t>
        <a:bodyPr/>
        <a:lstStyle/>
        <a:p>
          <a:r>
            <a:rPr lang="en-US" sz="2800" b="1" dirty="0"/>
            <a:t>14%</a:t>
          </a:r>
        </a:p>
      </dgm:t>
    </dgm:pt>
    <dgm:pt modelId="{5F85C18C-518C-B948-BB3B-E3998904668C}" type="parTrans" cxnId="{E42DAB02-BAD4-6749-94D0-28A1CDD79EED}">
      <dgm:prSet/>
      <dgm:spPr/>
      <dgm:t>
        <a:bodyPr/>
        <a:lstStyle/>
        <a:p>
          <a:endParaRPr lang="en-US"/>
        </a:p>
      </dgm:t>
    </dgm:pt>
    <dgm:pt modelId="{265EC1BF-CDC4-5B49-9429-1B8F8D1023B0}" type="sibTrans" cxnId="{E42DAB02-BAD4-6749-94D0-28A1CDD79EED}">
      <dgm:prSet/>
      <dgm:spPr/>
      <dgm:t>
        <a:bodyPr/>
        <a:lstStyle/>
        <a:p>
          <a:endParaRPr lang="en-US"/>
        </a:p>
      </dgm:t>
    </dgm:pt>
    <dgm:pt modelId="{74310D53-6DF5-264E-AD55-EEE7E382738F}">
      <dgm:prSet phldrT="[Text]"/>
      <dgm:spPr/>
      <dgm:t>
        <a:bodyPr/>
        <a:lstStyle/>
        <a:p>
          <a:r>
            <a:rPr lang="en-US" dirty="0"/>
            <a:t>And a private room in a nursing home is about $47k more!</a:t>
          </a:r>
        </a:p>
      </dgm:t>
    </dgm:pt>
    <dgm:pt modelId="{7CA273C2-A516-9C45-B16B-F15A93C52AAE}" type="parTrans" cxnId="{A6663BA2-2C5E-0D42-8701-34E38162541F}">
      <dgm:prSet/>
      <dgm:spPr/>
      <dgm:t>
        <a:bodyPr/>
        <a:lstStyle/>
        <a:p>
          <a:endParaRPr lang="en-US"/>
        </a:p>
      </dgm:t>
    </dgm:pt>
    <dgm:pt modelId="{0ADB87F4-A19F-624D-8FEF-C976869470BD}" type="sibTrans" cxnId="{A6663BA2-2C5E-0D42-8701-34E38162541F}">
      <dgm:prSet/>
      <dgm:spPr/>
      <dgm:t>
        <a:bodyPr/>
        <a:lstStyle/>
        <a:p>
          <a:endParaRPr lang="en-US"/>
        </a:p>
      </dgm:t>
    </dgm:pt>
    <dgm:pt modelId="{F5835F80-928C-3C4D-8ADC-EA8522224494}">
      <dgm:prSet phldrT="[Text]"/>
      <dgm:spPr/>
      <dgm:t>
        <a:bodyPr/>
        <a:lstStyle/>
        <a:p>
          <a:r>
            <a:rPr lang="en-US" dirty="0"/>
            <a:t>... of retirees have a private long-term care insurance policy</a:t>
          </a:r>
        </a:p>
      </dgm:t>
    </dgm:pt>
    <dgm:pt modelId="{A26EF4F9-A15F-044F-82B4-E92E2AD068DC}" type="parTrans" cxnId="{E02A89AE-9B07-DE4B-B48A-C84D66F7FCD2}">
      <dgm:prSet/>
      <dgm:spPr/>
      <dgm:t>
        <a:bodyPr/>
        <a:lstStyle/>
        <a:p>
          <a:endParaRPr lang="en-US"/>
        </a:p>
      </dgm:t>
    </dgm:pt>
    <dgm:pt modelId="{2C936233-B6A8-A145-841E-E33EDEF0B246}" type="sibTrans" cxnId="{E02A89AE-9B07-DE4B-B48A-C84D66F7FCD2}">
      <dgm:prSet/>
      <dgm:spPr/>
      <dgm:t>
        <a:bodyPr/>
        <a:lstStyle/>
        <a:p>
          <a:endParaRPr lang="en-US"/>
        </a:p>
      </dgm:t>
    </dgm:pt>
    <dgm:pt modelId="{BFBDDB93-F66F-C147-B84C-974205D38C40}">
      <dgm:prSet phldrT="[Text]" custT="1"/>
      <dgm:spPr/>
      <dgm:t>
        <a:bodyPr/>
        <a:lstStyle/>
        <a:p>
          <a:r>
            <a:rPr lang="en-US" sz="2800" b="1" dirty="0"/>
            <a:t>50%</a:t>
          </a:r>
        </a:p>
      </dgm:t>
    </dgm:pt>
    <dgm:pt modelId="{2956F9A1-FDCD-3444-A148-6533EC418DD0}" type="parTrans" cxnId="{6530A6DB-7CE4-2341-A6BD-D31349FD3AEC}">
      <dgm:prSet/>
      <dgm:spPr/>
      <dgm:t>
        <a:bodyPr/>
        <a:lstStyle/>
        <a:p>
          <a:endParaRPr lang="en-US"/>
        </a:p>
      </dgm:t>
    </dgm:pt>
    <dgm:pt modelId="{E90FEAA4-9BB7-3749-BC54-0108B8715146}" type="sibTrans" cxnId="{6530A6DB-7CE4-2341-A6BD-D31349FD3AEC}">
      <dgm:prSet/>
      <dgm:spPr/>
      <dgm:t>
        <a:bodyPr/>
        <a:lstStyle/>
        <a:p>
          <a:endParaRPr lang="en-US"/>
        </a:p>
      </dgm:t>
    </dgm:pt>
    <dgm:pt modelId="{DEAAB7AF-3D4E-304A-AEA6-497C764BCC1B}">
      <dgm:prSet phldrT="[Text]"/>
      <dgm:spPr/>
      <dgm:t>
        <a:bodyPr/>
        <a:lstStyle/>
        <a:p>
          <a:r>
            <a:rPr lang="en-US" dirty="0"/>
            <a:t>... of LTC applicants aged 70+ are declined for coverage</a:t>
          </a:r>
        </a:p>
      </dgm:t>
    </dgm:pt>
    <dgm:pt modelId="{218D6513-0506-154F-BBD7-5244C763D3D0}" type="parTrans" cxnId="{E4BAF019-A28B-4F44-93E5-CF7A682FAEE3}">
      <dgm:prSet/>
      <dgm:spPr/>
      <dgm:t>
        <a:bodyPr/>
        <a:lstStyle/>
        <a:p>
          <a:endParaRPr lang="en-US"/>
        </a:p>
      </dgm:t>
    </dgm:pt>
    <dgm:pt modelId="{13C80B17-D2CD-3D44-A5B0-B9AE26FAE663}" type="sibTrans" cxnId="{E4BAF019-A28B-4F44-93E5-CF7A682FAEE3}">
      <dgm:prSet/>
      <dgm:spPr/>
      <dgm:t>
        <a:bodyPr/>
        <a:lstStyle/>
        <a:p>
          <a:endParaRPr lang="en-US"/>
        </a:p>
      </dgm:t>
    </dgm:pt>
    <dgm:pt modelId="{817726A8-9D4B-6C45-8FE5-3D8F43501C7A}" type="pres">
      <dgm:prSet presAssocID="{6205762A-FC99-6946-895B-4A91CDD3BCC1}" presName="linearFlow" presStyleCnt="0">
        <dgm:presLayoutVars>
          <dgm:dir/>
          <dgm:animLvl val="lvl"/>
          <dgm:resizeHandles val="exact"/>
        </dgm:presLayoutVars>
      </dgm:prSet>
      <dgm:spPr/>
    </dgm:pt>
    <dgm:pt modelId="{ED6483BF-A202-F74A-AEFF-6C5FDE1CAEDE}" type="pres">
      <dgm:prSet presAssocID="{18638815-EBB6-1740-968A-2B4BFB13AB76}" presName="composite" presStyleCnt="0"/>
      <dgm:spPr/>
    </dgm:pt>
    <dgm:pt modelId="{0DD2D1D7-CBF8-C74F-AEFE-89B24AB2B34B}" type="pres">
      <dgm:prSet presAssocID="{18638815-EBB6-1740-968A-2B4BFB13AB76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0D7B9B7D-475E-124F-BCDA-C8CBD755E53B}" type="pres">
      <dgm:prSet presAssocID="{18638815-EBB6-1740-968A-2B4BFB13AB76}" presName="descendantText" presStyleLbl="alignAcc1" presStyleIdx="0" presStyleCnt="5">
        <dgm:presLayoutVars>
          <dgm:bulletEnabled val="1"/>
        </dgm:presLayoutVars>
      </dgm:prSet>
      <dgm:spPr/>
    </dgm:pt>
    <dgm:pt modelId="{A0BE4009-5DC8-DA4E-996D-32B70DBA3120}" type="pres">
      <dgm:prSet presAssocID="{11E1927E-5CC5-EF41-8C51-134E01E5DDFA}" presName="sp" presStyleCnt="0"/>
      <dgm:spPr/>
    </dgm:pt>
    <dgm:pt modelId="{55A42B8E-9F6E-F040-8C86-7B8E2775DF65}" type="pres">
      <dgm:prSet presAssocID="{798DBD71-9813-674B-AE82-D81B6B386033}" presName="composite" presStyleCnt="0"/>
      <dgm:spPr/>
    </dgm:pt>
    <dgm:pt modelId="{91EC97E9-395C-F241-B49A-6A30A7350B3C}" type="pres">
      <dgm:prSet presAssocID="{798DBD71-9813-674B-AE82-D81B6B386033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1193109F-ADDC-E740-8930-CAFF94A4B70A}" type="pres">
      <dgm:prSet presAssocID="{798DBD71-9813-674B-AE82-D81B6B386033}" presName="descendantText" presStyleLbl="alignAcc1" presStyleIdx="1" presStyleCnt="5">
        <dgm:presLayoutVars>
          <dgm:bulletEnabled val="1"/>
        </dgm:presLayoutVars>
      </dgm:prSet>
      <dgm:spPr/>
    </dgm:pt>
    <dgm:pt modelId="{778F6CD7-E0F4-084A-8049-EDC5423F0E2A}" type="pres">
      <dgm:prSet presAssocID="{3A3C6C01-6583-EB4D-8438-44AEC14B609B}" presName="sp" presStyleCnt="0"/>
      <dgm:spPr/>
    </dgm:pt>
    <dgm:pt modelId="{E4774409-3CAD-754B-8E1C-1219BA89DE4B}" type="pres">
      <dgm:prSet presAssocID="{1103F10F-CEC4-9044-8F46-EB573174D32C}" presName="composite" presStyleCnt="0"/>
      <dgm:spPr/>
    </dgm:pt>
    <dgm:pt modelId="{5E1F58C8-C2EB-F540-92B7-713EDD58F76A}" type="pres">
      <dgm:prSet presAssocID="{1103F10F-CEC4-9044-8F46-EB573174D32C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CEAA37F8-4A9B-D441-B225-3AFE1874BA82}" type="pres">
      <dgm:prSet presAssocID="{1103F10F-CEC4-9044-8F46-EB573174D32C}" presName="descendantText" presStyleLbl="alignAcc1" presStyleIdx="2" presStyleCnt="5">
        <dgm:presLayoutVars>
          <dgm:bulletEnabled val="1"/>
        </dgm:presLayoutVars>
      </dgm:prSet>
      <dgm:spPr/>
    </dgm:pt>
    <dgm:pt modelId="{AA56AB0A-B498-6C4F-8C41-6E6FF6EA7295}" type="pres">
      <dgm:prSet presAssocID="{40834299-039A-5141-B80B-75E46694B38B}" presName="sp" presStyleCnt="0"/>
      <dgm:spPr/>
    </dgm:pt>
    <dgm:pt modelId="{E820E6D7-5504-9E4A-A386-9D0B1A9EF64C}" type="pres">
      <dgm:prSet presAssocID="{F09E84B3-9EB1-704B-963E-1AEFEA727A9C}" presName="composite" presStyleCnt="0"/>
      <dgm:spPr/>
    </dgm:pt>
    <dgm:pt modelId="{E24C6D17-354C-B046-A7D3-41BD9C484D7E}" type="pres">
      <dgm:prSet presAssocID="{F09E84B3-9EB1-704B-963E-1AEFEA727A9C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6162E0B3-10CE-054C-ADDD-219338CDCF15}" type="pres">
      <dgm:prSet presAssocID="{F09E84B3-9EB1-704B-963E-1AEFEA727A9C}" presName="descendantText" presStyleLbl="alignAcc1" presStyleIdx="3" presStyleCnt="5">
        <dgm:presLayoutVars>
          <dgm:bulletEnabled val="1"/>
        </dgm:presLayoutVars>
      </dgm:prSet>
      <dgm:spPr/>
    </dgm:pt>
    <dgm:pt modelId="{D79829D3-76F8-4C42-B6C6-5405B6F01161}" type="pres">
      <dgm:prSet presAssocID="{265EC1BF-CDC4-5B49-9429-1B8F8D1023B0}" presName="sp" presStyleCnt="0"/>
      <dgm:spPr/>
    </dgm:pt>
    <dgm:pt modelId="{8FB040F9-41D0-7343-9BE6-39E5015603B6}" type="pres">
      <dgm:prSet presAssocID="{BFBDDB93-F66F-C147-B84C-974205D38C40}" presName="composite" presStyleCnt="0"/>
      <dgm:spPr/>
    </dgm:pt>
    <dgm:pt modelId="{E8962148-6F00-ED44-B7B0-654ECABE7D41}" type="pres">
      <dgm:prSet presAssocID="{BFBDDB93-F66F-C147-B84C-974205D38C40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521FA0B1-F7B6-244A-9506-A2112E5D87E8}" type="pres">
      <dgm:prSet presAssocID="{BFBDDB93-F66F-C147-B84C-974205D38C40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DAC82001-46EF-DB41-9330-B83EEDD7FC25}" type="presOf" srcId="{BFBDDB93-F66F-C147-B84C-974205D38C40}" destId="{E8962148-6F00-ED44-B7B0-654ECABE7D41}" srcOrd="0" destOrd="0" presId="urn:microsoft.com/office/officeart/2005/8/layout/chevron2"/>
    <dgm:cxn modelId="{E42DAB02-BAD4-6749-94D0-28A1CDD79EED}" srcId="{6205762A-FC99-6946-895B-4A91CDD3BCC1}" destId="{F09E84B3-9EB1-704B-963E-1AEFEA727A9C}" srcOrd="3" destOrd="0" parTransId="{5F85C18C-518C-B948-BB3B-E3998904668C}" sibTransId="{265EC1BF-CDC4-5B49-9429-1B8F8D1023B0}"/>
    <dgm:cxn modelId="{E4BAF019-A28B-4F44-93E5-CF7A682FAEE3}" srcId="{BFBDDB93-F66F-C147-B84C-974205D38C40}" destId="{DEAAB7AF-3D4E-304A-AEA6-497C764BCC1B}" srcOrd="0" destOrd="0" parTransId="{218D6513-0506-154F-BBD7-5244C763D3D0}" sibTransId="{13C80B17-D2CD-3D44-A5B0-B9AE26FAE663}"/>
    <dgm:cxn modelId="{2B6F9230-8CF1-D144-88D6-D5E986A6887A}" type="presOf" srcId="{D341BB73-7A0D-EA43-8A6B-2ACE155FBE7B}" destId="{0D7B9B7D-475E-124F-BCDA-C8CBD755E53B}" srcOrd="0" destOrd="0" presId="urn:microsoft.com/office/officeart/2005/8/layout/chevron2"/>
    <dgm:cxn modelId="{9825ED48-B105-C04E-9949-61BB4A4A3E28}" type="presOf" srcId="{DEAAB7AF-3D4E-304A-AEA6-497C764BCC1B}" destId="{521FA0B1-F7B6-244A-9506-A2112E5D87E8}" srcOrd="0" destOrd="0" presId="urn:microsoft.com/office/officeart/2005/8/layout/chevron2"/>
    <dgm:cxn modelId="{47760E49-9506-0F41-92B4-BB98B83E80AE}" type="presOf" srcId="{DDD79864-DAD7-0746-9BCF-475C5FB5B69E}" destId="{CEAA37F8-4A9B-D441-B225-3AFE1874BA82}" srcOrd="0" destOrd="0" presId="urn:microsoft.com/office/officeart/2005/8/layout/chevron2"/>
    <dgm:cxn modelId="{D4AED060-D23D-CD40-A3FE-78EACC98DB3E}" srcId="{6205762A-FC99-6946-895B-4A91CDD3BCC1}" destId="{798DBD71-9813-674B-AE82-D81B6B386033}" srcOrd="1" destOrd="0" parTransId="{983A335C-8C8A-1246-98AE-45E55DC7A646}" sibTransId="{3A3C6C01-6583-EB4D-8438-44AEC14B609B}"/>
    <dgm:cxn modelId="{D6485362-6E3F-1745-AF00-C9416D72FD49}" srcId="{1103F10F-CEC4-9044-8F46-EB573174D32C}" destId="{DDD79864-DAD7-0746-9BCF-475C5FB5B69E}" srcOrd="0" destOrd="0" parTransId="{5BE70F99-87EC-B64B-8161-67F7AB828CE6}" sibTransId="{4E10FAD7-30A8-5647-B1C5-6F44F144BAA5}"/>
    <dgm:cxn modelId="{664E0384-33D9-164F-9CDC-AA2B6F4DD4DB}" type="presOf" srcId="{74310D53-6DF5-264E-AD55-EEE7E382738F}" destId="{CEAA37F8-4A9B-D441-B225-3AFE1874BA82}" srcOrd="0" destOrd="1" presId="urn:microsoft.com/office/officeart/2005/8/layout/chevron2"/>
    <dgm:cxn modelId="{F76C168D-2B54-B845-A5E6-3F922F5E6224}" srcId="{6205762A-FC99-6946-895B-4A91CDD3BCC1}" destId="{18638815-EBB6-1740-968A-2B4BFB13AB76}" srcOrd="0" destOrd="0" parTransId="{2A7CF524-9997-7145-A808-ACEA1D1BB95C}" sibTransId="{11E1927E-5CC5-EF41-8C51-134E01E5DDFA}"/>
    <dgm:cxn modelId="{B4A7559C-A0D0-8849-AD46-EBB9C9131FD8}" type="presOf" srcId="{DE673FA3-1D84-CD4B-9383-FF0C8F7A0315}" destId="{1193109F-ADDC-E740-8930-CAFF94A4B70A}" srcOrd="0" destOrd="0" presId="urn:microsoft.com/office/officeart/2005/8/layout/chevron2"/>
    <dgm:cxn modelId="{23738D9C-9F8E-1248-93A5-38C475244517}" srcId="{6205762A-FC99-6946-895B-4A91CDD3BCC1}" destId="{1103F10F-CEC4-9044-8F46-EB573174D32C}" srcOrd="2" destOrd="0" parTransId="{CCB4A926-68B6-A545-BCEB-3A485A8F284B}" sibTransId="{40834299-039A-5141-B80B-75E46694B38B}"/>
    <dgm:cxn modelId="{A467839F-876B-8E48-A507-557E5D7EEDE0}" srcId="{18638815-EBB6-1740-968A-2B4BFB13AB76}" destId="{D341BB73-7A0D-EA43-8A6B-2ACE155FBE7B}" srcOrd="0" destOrd="0" parTransId="{9072FF88-0D81-5B47-A817-6D11123D8E55}" sibTransId="{ED9BADB1-AF21-F44C-9E0F-EEA777CE9DCE}"/>
    <dgm:cxn modelId="{A6663BA2-2C5E-0D42-8701-34E38162541F}" srcId="{1103F10F-CEC4-9044-8F46-EB573174D32C}" destId="{74310D53-6DF5-264E-AD55-EEE7E382738F}" srcOrd="1" destOrd="0" parTransId="{7CA273C2-A516-9C45-B16B-F15A93C52AAE}" sibTransId="{0ADB87F4-A19F-624D-8FEF-C976869470BD}"/>
    <dgm:cxn modelId="{E02A89AE-9B07-DE4B-B48A-C84D66F7FCD2}" srcId="{F09E84B3-9EB1-704B-963E-1AEFEA727A9C}" destId="{F5835F80-928C-3C4D-8ADC-EA8522224494}" srcOrd="0" destOrd="0" parTransId="{A26EF4F9-A15F-044F-82B4-E92E2AD068DC}" sibTransId="{2C936233-B6A8-A145-841E-E33EDEF0B246}"/>
    <dgm:cxn modelId="{CEC69EAE-AC93-7144-9148-230BAABC74AA}" type="presOf" srcId="{18638815-EBB6-1740-968A-2B4BFB13AB76}" destId="{0DD2D1D7-CBF8-C74F-AEFE-89B24AB2B34B}" srcOrd="0" destOrd="0" presId="urn:microsoft.com/office/officeart/2005/8/layout/chevron2"/>
    <dgm:cxn modelId="{0DE369CA-FF81-4C4D-9EC9-16F0E4AEDF3C}" type="presOf" srcId="{6205762A-FC99-6946-895B-4A91CDD3BCC1}" destId="{817726A8-9D4B-6C45-8FE5-3D8F43501C7A}" srcOrd="0" destOrd="0" presId="urn:microsoft.com/office/officeart/2005/8/layout/chevron2"/>
    <dgm:cxn modelId="{6CED97D6-61D1-5148-B9D6-97CE0C068572}" type="presOf" srcId="{F09E84B3-9EB1-704B-963E-1AEFEA727A9C}" destId="{E24C6D17-354C-B046-A7D3-41BD9C484D7E}" srcOrd="0" destOrd="0" presId="urn:microsoft.com/office/officeart/2005/8/layout/chevron2"/>
    <dgm:cxn modelId="{6530A6DB-7CE4-2341-A6BD-D31349FD3AEC}" srcId="{6205762A-FC99-6946-895B-4A91CDD3BCC1}" destId="{BFBDDB93-F66F-C147-B84C-974205D38C40}" srcOrd="4" destOrd="0" parTransId="{2956F9A1-FDCD-3444-A148-6533EC418DD0}" sibTransId="{E90FEAA4-9BB7-3749-BC54-0108B8715146}"/>
    <dgm:cxn modelId="{27E457DC-306C-E14F-AF03-69BD36EDD9F6}" type="presOf" srcId="{1103F10F-CEC4-9044-8F46-EB573174D32C}" destId="{5E1F58C8-C2EB-F540-92B7-713EDD58F76A}" srcOrd="0" destOrd="0" presId="urn:microsoft.com/office/officeart/2005/8/layout/chevron2"/>
    <dgm:cxn modelId="{069AE7DC-D761-114F-BE7E-1D5C2334387F}" srcId="{798DBD71-9813-674B-AE82-D81B6B386033}" destId="{DE673FA3-1D84-CD4B-9383-FF0C8F7A0315}" srcOrd="0" destOrd="0" parTransId="{A5943EB7-0703-DB4E-A118-8C658F7D99A1}" sibTransId="{BDA4944B-C00F-6347-B144-A24FC4008114}"/>
    <dgm:cxn modelId="{1BBCE5DD-FF20-8248-AB45-0DD63AEB1877}" type="presOf" srcId="{F5835F80-928C-3C4D-8ADC-EA8522224494}" destId="{6162E0B3-10CE-054C-ADDD-219338CDCF15}" srcOrd="0" destOrd="0" presId="urn:microsoft.com/office/officeart/2005/8/layout/chevron2"/>
    <dgm:cxn modelId="{222C75ED-2371-0F4F-B3FD-AA31D97EB5F3}" type="presOf" srcId="{798DBD71-9813-674B-AE82-D81B6B386033}" destId="{91EC97E9-395C-F241-B49A-6A30A7350B3C}" srcOrd="0" destOrd="0" presId="urn:microsoft.com/office/officeart/2005/8/layout/chevron2"/>
    <dgm:cxn modelId="{FDFD4F1A-B1F8-9C44-9630-1931E4E3D581}" type="presParOf" srcId="{817726A8-9D4B-6C45-8FE5-3D8F43501C7A}" destId="{ED6483BF-A202-F74A-AEFF-6C5FDE1CAEDE}" srcOrd="0" destOrd="0" presId="urn:microsoft.com/office/officeart/2005/8/layout/chevron2"/>
    <dgm:cxn modelId="{B919ED44-7A7E-5542-9490-D540702279B5}" type="presParOf" srcId="{ED6483BF-A202-F74A-AEFF-6C5FDE1CAEDE}" destId="{0DD2D1D7-CBF8-C74F-AEFE-89B24AB2B34B}" srcOrd="0" destOrd="0" presId="urn:microsoft.com/office/officeart/2005/8/layout/chevron2"/>
    <dgm:cxn modelId="{BAF8D0DB-B0DB-DF42-A237-DA3F941FA161}" type="presParOf" srcId="{ED6483BF-A202-F74A-AEFF-6C5FDE1CAEDE}" destId="{0D7B9B7D-475E-124F-BCDA-C8CBD755E53B}" srcOrd="1" destOrd="0" presId="urn:microsoft.com/office/officeart/2005/8/layout/chevron2"/>
    <dgm:cxn modelId="{9F52D0E4-BF32-D545-B5D0-AEAB521055F4}" type="presParOf" srcId="{817726A8-9D4B-6C45-8FE5-3D8F43501C7A}" destId="{A0BE4009-5DC8-DA4E-996D-32B70DBA3120}" srcOrd="1" destOrd="0" presId="urn:microsoft.com/office/officeart/2005/8/layout/chevron2"/>
    <dgm:cxn modelId="{F735C70F-8B63-774F-8488-132F9F5315B0}" type="presParOf" srcId="{817726A8-9D4B-6C45-8FE5-3D8F43501C7A}" destId="{55A42B8E-9F6E-F040-8C86-7B8E2775DF65}" srcOrd="2" destOrd="0" presId="urn:microsoft.com/office/officeart/2005/8/layout/chevron2"/>
    <dgm:cxn modelId="{ABE80D74-E12D-8845-B9A1-8CDBC5AADBEB}" type="presParOf" srcId="{55A42B8E-9F6E-F040-8C86-7B8E2775DF65}" destId="{91EC97E9-395C-F241-B49A-6A30A7350B3C}" srcOrd="0" destOrd="0" presId="urn:microsoft.com/office/officeart/2005/8/layout/chevron2"/>
    <dgm:cxn modelId="{3221E875-E6C9-374D-ACF5-64165C4C2F3D}" type="presParOf" srcId="{55A42B8E-9F6E-F040-8C86-7B8E2775DF65}" destId="{1193109F-ADDC-E740-8930-CAFF94A4B70A}" srcOrd="1" destOrd="0" presId="urn:microsoft.com/office/officeart/2005/8/layout/chevron2"/>
    <dgm:cxn modelId="{3031BCD7-FF59-B14D-A728-6B39182DC239}" type="presParOf" srcId="{817726A8-9D4B-6C45-8FE5-3D8F43501C7A}" destId="{778F6CD7-E0F4-084A-8049-EDC5423F0E2A}" srcOrd="3" destOrd="0" presId="urn:microsoft.com/office/officeart/2005/8/layout/chevron2"/>
    <dgm:cxn modelId="{9EA4A0C4-9FA2-C247-ABD7-2C261228AA04}" type="presParOf" srcId="{817726A8-9D4B-6C45-8FE5-3D8F43501C7A}" destId="{E4774409-3CAD-754B-8E1C-1219BA89DE4B}" srcOrd="4" destOrd="0" presId="urn:microsoft.com/office/officeart/2005/8/layout/chevron2"/>
    <dgm:cxn modelId="{32055F48-6E60-C349-BFB5-BD2BA2557929}" type="presParOf" srcId="{E4774409-3CAD-754B-8E1C-1219BA89DE4B}" destId="{5E1F58C8-C2EB-F540-92B7-713EDD58F76A}" srcOrd="0" destOrd="0" presId="urn:microsoft.com/office/officeart/2005/8/layout/chevron2"/>
    <dgm:cxn modelId="{DC3F77B2-8857-474C-AC9F-B8A4C643CD76}" type="presParOf" srcId="{E4774409-3CAD-754B-8E1C-1219BA89DE4B}" destId="{CEAA37F8-4A9B-D441-B225-3AFE1874BA82}" srcOrd="1" destOrd="0" presId="urn:microsoft.com/office/officeart/2005/8/layout/chevron2"/>
    <dgm:cxn modelId="{B69A8E6D-8268-234D-9E86-E3957836A5DA}" type="presParOf" srcId="{817726A8-9D4B-6C45-8FE5-3D8F43501C7A}" destId="{AA56AB0A-B498-6C4F-8C41-6E6FF6EA7295}" srcOrd="5" destOrd="0" presId="urn:microsoft.com/office/officeart/2005/8/layout/chevron2"/>
    <dgm:cxn modelId="{E6EB9A7A-9771-0144-A2F0-6FADBF7D6407}" type="presParOf" srcId="{817726A8-9D4B-6C45-8FE5-3D8F43501C7A}" destId="{E820E6D7-5504-9E4A-A386-9D0B1A9EF64C}" srcOrd="6" destOrd="0" presId="urn:microsoft.com/office/officeart/2005/8/layout/chevron2"/>
    <dgm:cxn modelId="{BE60218F-0DF3-5840-B88D-C427E5396883}" type="presParOf" srcId="{E820E6D7-5504-9E4A-A386-9D0B1A9EF64C}" destId="{E24C6D17-354C-B046-A7D3-41BD9C484D7E}" srcOrd="0" destOrd="0" presId="urn:microsoft.com/office/officeart/2005/8/layout/chevron2"/>
    <dgm:cxn modelId="{B8E13A48-FCE6-9A4F-B8F9-09F5CE0D7198}" type="presParOf" srcId="{E820E6D7-5504-9E4A-A386-9D0B1A9EF64C}" destId="{6162E0B3-10CE-054C-ADDD-219338CDCF15}" srcOrd="1" destOrd="0" presId="urn:microsoft.com/office/officeart/2005/8/layout/chevron2"/>
    <dgm:cxn modelId="{39A62E22-5D17-AA41-85E8-B7A0401BE2C7}" type="presParOf" srcId="{817726A8-9D4B-6C45-8FE5-3D8F43501C7A}" destId="{D79829D3-76F8-4C42-B6C6-5405B6F01161}" srcOrd="7" destOrd="0" presId="urn:microsoft.com/office/officeart/2005/8/layout/chevron2"/>
    <dgm:cxn modelId="{2B816A2F-19F7-D942-A0B3-7A24BFED5427}" type="presParOf" srcId="{817726A8-9D4B-6C45-8FE5-3D8F43501C7A}" destId="{8FB040F9-41D0-7343-9BE6-39E5015603B6}" srcOrd="8" destOrd="0" presId="urn:microsoft.com/office/officeart/2005/8/layout/chevron2"/>
    <dgm:cxn modelId="{F2A7AC82-A901-184F-B490-ED183803A59F}" type="presParOf" srcId="{8FB040F9-41D0-7343-9BE6-39E5015603B6}" destId="{E8962148-6F00-ED44-B7B0-654ECABE7D41}" srcOrd="0" destOrd="0" presId="urn:microsoft.com/office/officeart/2005/8/layout/chevron2"/>
    <dgm:cxn modelId="{E3D34BCA-17DB-6147-AEA2-E3C407DC8CF8}" type="presParOf" srcId="{8FB040F9-41D0-7343-9BE6-39E5015603B6}" destId="{521FA0B1-F7B6-244A-9506-A2112E5D87E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785479-1241-224D-8ABD-4B31780918F8}" type="doc">
      <dgm:prSet loTypeId="urn:microsoft.com/office/officeart/2005/8/layout/default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20F0D0C-1B62-644C-A62E-C06433865E67}">
      <dgm:prSet phldrT="[Text]"/>
      <dgm:spPr/>
      <dgm:t>
        <a:bodyPr/>
        <a:lstStyle/>
        <a:p>
          <a:r>
            <a:rPr lang="en-US" dirty="0"/>
            <a:t>The </a:t>
          </a:r>
          <a:r>
            <a:rPr lang="en-US" dirty="0" err="1"/>
            <a:t>Equitrust</a:t>
          </a:r>
          <a:r>
            <a:rPr lang="en-US" dirty="0"/>
            <a:t> Bridge Solution</a:t>
          </a:r>
        </a:p>
      </dgm:t>
    </dgm:pt>
    <dgm:pt modelId="{13447ED7-53ED-7641-A9D2-D557CB560126}" type="parTrans" cxnId="{0A793673-9D17-0B4A-B420-0557C515997D}">
      <dgm:prSet/>
      <dgm:spPr/>
      <dgm:t>
        <a:bodyPr/>
        <a:lstStyle/>
        <a:p>
          <a:endParaRPr lang="en-US"/>
        </a:p>
      </dgm:t>
    </dgm:pt>
    <dgm:pt modelId="{EF651E4A-8458-8543-9514-B86F2C06E8D1}" type="sibTrans" cxnId="{0A793673-9D17-0B4A-B420-0557C515997D}">
      <dgm:prSet/>
      <dgm:spPr/>
      <dgm:t>
        <a:bodyPr/>
        <a:lstStyle/>
        <a:p>
          <a:endParaRPr lang="en-US"/>
        </a:p>
      </dgm:t>
    </dgm:pt>
    <dgm:pt modelId="{D8B8EB8B-F504-AA4F-A31B-F30ACDFB99E2}">
      <dgm:prSet phldrT="[Text]"/>
      <dgm:spPr/>
      <dgm:t>
        <a:bodyPr/>
        <a:lstStyle/>
        <a:p>
          <a:r>
            <a:rPr lang="en-US" dirty="0"/>
            <a:t>Comparison to other LTC Annuities</a:t>
          </a:r>
        </a:p>
      </dgm:t>
    </dgm:pt>
    <dgm:pt modelId="{DC6E0F86-C2B7-CA42-8151-82F9789AFB59}" type="parTrans" cxnId="{A3E835DF-CB65-344A-B18F-570ED7EB58CF}">
      <dgm:prSet/>
      <dgm:spPr/>
      <dgm:t>
        <a:bodyPr/>
        <a:lstStyle/>
        <a:p>
          <a:endParaRPr lang="en-US"/>
        </a:p>
      </dgm:t>
    </dgm:pt>
    <dgm:pt modelId="{5BE67CFC-EA67-654F-AAB8-A5ACB9CD9273}" type="sibTrans" cxnId="{A3E835DF-CB65-344A-B18F-570ED7EB58CF}">
      <dgm:prSet/>
      <dgm:spPr/>
      <dgm:t>
        <a:bodyPr/>
        <a:lstStyle/>
        <a:p>
          <a:endParaRPr lang="en-US"/>
        </a:p>
      </dgm:t>
    </dgm:pt>
    <dgm:pt modelId="{B10BDD38-DC2A-EC49-B41D-81E95EE5BAB2}">
      <dgm:prSet phldrT="[Text]"/>
      <dgm:spPr/>
      <dgm:t>
        <a:bodyPr/>
        <a:lstStyle/>
        <a:p>
          <a:r>
            <a:rPr lang="en-US" dirty="0"/>
            <a:t>Sales Ideas and Talking Points</a:t>
          </a:r>
        </a:p>
      </dgm:t>
    </dgm:pt>
    <dgm:pt modelId="{EA35D821-0C63-8B4C-908F-3DCEE4CC3773}" type="parTrans" cxnId="{F18CF282-7C28-BE46-8AFA-05D416EE4A6A}">
      <dgm:prSet/>
      <dgm:spPr/>
      <dgm:t>
        <a:bodyPr/>
        <a:lstStyle/>
        <a:p>
          <a:endParaRPr lang="en-US"/>
        </a:p>
      </dgm:t>
    </dgm:pt>
    <dgm:pt modelId="{005C71CF-0657-9B42-9E83-0955925FF745}" type="sibTrans" cxnId="{F18CF282-7C28-BE46-8AFA-05D416EE4A6A}">
      <dgm:prSet/>
      <dgm:spPr/>
      <dgm:t>
        <a:bodyPr/>
        <a:lstStyle/>
        <a:p>
          <a:endParaRPr lang="en-US"/>
        </a:p>
      </dgm:t>
    </dgm:pt>
    <dgm:pt modelId="{0DE42C62-AF74-3F42-AAF2-96013765F507}" type="pres">
      <dgm:prSet presAssocID="{A3785479-1241-224D-8ABD-4B31780918F8}" presName="diagram" presStyleCnt="0">
        <dgm:presLayoutVars>
          <dgm:dir/>
          <dgm:resizeHandles val="exact"/>
        </dgm:presLayoutVars>
      </dgm:prSet>
      <dgm:spPr/>
    </dgm:pt>
    <dgm:pt modelId="{5E165482-2965-CA40-BB49-8D274B49760D}" type="pres">
      <dgm:prSet presAssocID="{620F0D0C-1B62-644C-A62E-C06433865E67}" presName="node" presStyleLbl="node1" presStyleIdx="0" presStyleCnt="3">
        <dgm:presLayoutVars>
          <dgm:bulletEnabled val="1"/>
        </dgm:presLayoutVars>
      </dgm:prSet>
      <dgm:spPr/>
    </dgm:pt>
    <dgm:pt modelId="{14FB968D-FB18-6C41-87C3-3E50FFF6EBEA}" type="pres">
      <dgm:prSet presAssocID="{EF651E4A-8458-8543-9514-B86F2C06E8D1}" presName="sibTrans" presStyleCnt="0"/>
      <dgm:spPr/>
    </dgm:pt>
    <dgm:pt modelId="{9300213A-4BD0-7C49-8052-4FD73A6C1A80}" type="pres">
      <dgm:prSet presAssocID="{D8B8EB8B-F504-AA4F-A31B-F30ACDFB99E2}" presName="node" presStyleLbl="node1" presStyleIdx="1" presStyleCnt="3">
        <dgm:presLayoutVars>
          <dgm:bulletEnabled val="1"/>
        </dgm:presLayoutVars>
      </dgm:prSet>
      <dgm:spPr/>
    </dgm:pt>
    <dgm:pt modelId="{175ACE04-D62C-4145-8C5D-BCD43F517596}" type="pres">
      <dgm:prSet presAssocID="{5BE67CFC-EA67-654F-AAB8-A5ACB9CD9273}" presName="sibTrans" presStyleCnt="0"/>
      <dgm:spPr/>
    </dgm:pt>
    <dgm:pt modelId="{566612EF-43F8-8645-8DAF-309D1AA51AD9}" type="pres">
      <dgm:prSet presAssocID="{B10BDD38-DC2A-EC49-B41D-81E95EE5BAB2}" presName="node" presStyleLbl="node1" presStyleIdx="2" presStyleCnt="3">
        <dgm:presLayoutVars>
          <dgm:bulletEnabled val="1"/>
        </dgm:presLayoutVars>
      </dgm:prSet>
      <dgm:spPr/>
    </dgm:pt>
  </dgm:ptLst>
  <dgm:cxnLst>
    <dgm:cxn modelId="{DA4D9434-4CD1-2B44-934E-698E12834893}" type="presOf" srcId="{B10BDD38-DC2A-EC49-B41D-81E95EE5BAB2}" destId="{566612EF-43F8-8645-8DAF-309D1AA51AD9}" srcOrd="0" destOrd="0" presId="urn:microsoft.com/office/officeart/2005/8/layout/default"/>
    <dgm:cxn modelId="{0A793673-9D17-0B4A-B420-0557C515997D}" srcId="{A3785479-1241-224D-8ABD-4B31780918F8}" destId="{620F0D0C-1B62-644C-A62E-C06433865E67}" srcOrd="0" destOrd="0" parTransId="{13447ED7-53ED-7641-A9D2-D557CB560126}" sibTransId="{EF651E4A-8458-8543-9514-B86F2C06E8D1}"/>
    <dgm:cxn modelId="{F18CF282-7C28-BE46-8AFA-05D416EE4A6A}" srcId="{A3785479-1241-224D-8ABD-4B31780918F8}" destId="{B10BDD38-DC2A-EC49-B41D-81E95EE5BAB2}" srcOrd="2" destOrd="0" parTransId="{EA35D821-0C63-8B4C-908F-3DCEE4CC3773}" sibTransId="{005C71CF-0657-9B42-9E83-0955925FF745}"/>
    <dgm:cxn modelId="{CEEBFC84-B7DE-1745-9233-4C4F5D4DAFD5}" type="presOf" srcId="{D8B8EB8B-F504-AA4F-A31B-F30ACDFB99E2}" destId="{9300213A-4BD0-7C49-8052-4FD73A6C1A80}" srcOrd="0" destOrd="0" presId="urn:microsoft.com/office/officeart/2005/8/layout/default"/>
    <dgm:cxn modelId="{998EE7D7-5088-F14E-BFB1-4324B9053DEB}" type="presOf" srcId="{620F0D0C-1B62-644C-A62E-C06433865E67}" destId="{5E165482-2965-CA40-BB49-8D274B49760D}" srcOrd="0" destOrd="0" presId="urn:microsoft.com/office/officeart/2005/8/layout/default"/>
    <dgm:cxn modelId="{A3E835DF-CB65-344A-B18F-570ED7EB58CF}" srcId="{A3785479-1241-224D-8ABD-4B31780918F8}" destId="{D8B8EB8B-F504-AA4F-A31B-F30ACDFB99E2}" srcOrd="1" destOrd="0" parTransId="{DC6E0F86-C2B7-CA42-8151-82F9789AFB59}" sibTransId="{5BE67CFC-EA67-654F-AAB8-A5ACB9CD9273}"/>
    <dgm:cxn modelId="{F356B5E7-06E7-0949-8D92-F547909D1536}" type="presOf" srcId="{A3785479-1241-224D-8ABD-4B31780918F8}" destId="{0DE42C62-AF74-3F42-AAF2-96013765F507}" srcOrd="0" destOrd="0" presId="urn:microsoft.com/office/officeart/2005/8/layout/default"/>
    <dgm:cxn modelId="{5331D646-DC05-3642-9701-F250F7518AA5}" type="presParOf" srcId="{0DE42C62-AF74-3F42-AAF2-96013765F507}" destId="{5E165482-2965-CA40-BB49-8D274B49760D}" srcOrd="0" destOrd="0" presId="urn:microsoft.com/office/officeart/2005/8/layout/default"/>
    <dgm:cxn modelId="{06DE4594-3D7D-DD40-B21A-7BBC7DC8E1E6}" type="presParOf" srcId="{0DE42C62-AF74-3F42-AAF2-96013765F507}" destId="{14FB968D-FB18-6C41-87C3-3E50FFF6EBEA}" srcOrd="1" destOrd="0" presId="urn:microsoft.com/office/officeart/2005/8/layout/default"/>
    <dgm:cxn modelId="{657A5EC7-8A0D-4748-8D6E-2EF8E416F64F}" type="presParOf" srcId="{0DE42C62-AF74-3F42-AAF2-96013765F507}" destId="{9300213A-4BD0-7C49-8052-4FD73A6C1A80}" srcOrd="2" destOrd="0" presId="urn:microsoft.com/office/officeart/2005/8/layout/default"/>
    <dgm:cxn modelId="{997C8EB7-98A7-B44A-A9E9-61C66D2A21E3}" type="presParOf" srcId="{0DE42C62-AF74-3F42-AAF2-96013765F507}" destId="{175ACE04-D62C-4145-8C5D-BCD43F517596}" srcOrd="3" destOrd="0" presId="urn:microsoft.com/office/officeart/2005/8/layout/default"/>
    <dgm:cxn modelId="{925D3A84-F40D-C549-8AD8-4E0455F65117}" type="presParOf" srcId="{0DE42C62-AF74-3F42-AAF2-96013765F507}" destId="{566612EF-43F8-8645-8DAF-309D1AA51AD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352FC-6690-554B-A0D1-9C48F62A7BB3}">
      <dsp:nvSpPr>
        <dsp:cNvPr id="0" name=""/>
        <dsp:cNvSpPr/>
      </dsp:nvSpPr>
      <dsp:spPr>
        <a:xfrm>
          <a:off x="680" y="965213"/>
          <a:ext cx="2223030" cy="18335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“I hope my pension plan doesn’t blow up.”</a:t>
          </a:r>
        </a:p>
      </dsp:txBody>
      <dsp:txXfrm>
        <a:off x="42875" y="1007408"/>
        <a:ext cx="2138640" cy="1356244"/>
      </dsp:txXfrm>
    </dsp:sp>
    <dsp:sp modelId="{14C72674-4E23-4C49-9671-2A32582768FF}">
      <dsp:nvSpPr>
        <dsp:cNvPr id="0" name=""/>
        <dsp:cNvSpPr/>
      </dsp:nvSpPr>
      <dsp:spPr>
        <a:xfrm>
          <a:off x="1237616" y="1357554"/>
          <a:ext cx="2517108" cy="2517108"/>
        </a:xfrm>
        <a:prstGeom prst="leftCircularArrow">
          <a:avLst>
            <a:gd name="adj1" fmla="val 3413"/>
            <a:gd name="adj2" fmla="val 422574"/>
            <a:gd name="adj3" fmla="val 2198085"/>
            <a:gd name="adj4" fmla="val 9024489"/>
            <a:gd name="adj5" fmla="val 398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6502B-F0B4-7A45-BFF6-D016474A2C1C}">
      <dsp:nvSpPr>
        <dsp:cNvPr id="0" name=""/>
        <dsp:cNvSpPr/>
      </dsp:nvSpPr>
      <dsp:spPr>
        <a:xfrm>
          <a:off x="494687" y="2405848"/>
          <a:ext cx="1976027" cy="785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Pension Generation</a:t>
          </a:r>
        </a:p>
      </dsp:txBody>
      <dsp:txXfrm>
        <a:off x="517702" y="2428863"/>
        <a:ext cx="1929997" cy="739770"/>
      </dsp:txXfrm>
    </dsp:sp>
    <dsp:sp modelId="{8B356E36-09DC-D448-9C3E-508E313353A0}">
      <dsp:nvSpPr>
        <dsp:cNvPr id="0" name=""/>
        <dsp:cNvSpPr/>
      </dsp:nvSpPr>
      <dsp:spPr>
        <a:xfrm>
          <a:off x="2879783" y="965213"/>
          <a:ext cx="2223030" cy="18335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“Will I outlive my money?”</a:t>
          </a:r>
        </a:p>
      </dsp:txBody>
      <dsp:txXfrm>
        <a:off x="2921978" y="1400309"/>
        <a:ext cx="2138640" cy="1356244"/>
      </dsp:txXfrm>
    </dsp:sp>
    <dsp:sp modelId="{C83D54E5-9B62-DB4C-9DF6-D9C6A06081DB}">
      <dsp:nvSpPr>
        <dsp:cNvPr id="0" name=""/>
        <dsp:cNvSpPr/>
      </dsp:nvSpPr>
      <dsp:spPr>
        <a:xfrm>
          <a:off x="4098194" y="-182591"/>
          <a:ext cx="2801162" cy="2801162"/>
        </a:xfrm>
        <a:prstGeom prst="circularArrow">
          <a:avLst>
            <a:gd name="adj1" fmla="val 3067"/>
            <a:gd name="adj2" fmla="val 376624"/>
            <a:gd name="adj3" fmla="val 19447865"/>
            <a:gd name="adj4" fmla="val 12575511"/>
            <a:gd name="adj5" fmla="val 357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E4453-D605-4D4D-A47D-240EA692A2FC}">
      <dsp:nvSpPr>
        <dsp:cNvPr id="0" name=""/>
        <dsp:cNvSpPr/>
      </dsp:nvSpPr>
      <dsp:spPr>
        <a:xfrm>
          <a:off x="3373789" y="572313"/>
          <a:ext cx="1976027" cy="785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ERISA Generation</a:t>
          </a:r>
        </a:p>
      </dsp:txBody>
      <dsp:txXfrm>
        <a:off x="3396804" y="595328"/>
        <a:ext cx="1929997" cy="739770"/>
      </dsp:txXfrm>
    </dsp:sp>
    <dsp:sp modelId="{FF88F572-9CC1-3643-B79F-5FBB60ADE5C2}">
      <dsp:nvSpPr>
        <dsp:cNvPr id="0" name=""/>
        <dsp:cNvSpPr/>
      </dsp:nvSpPr>
      <dsp:spPr>
        <a:xfrm>
          <a:off x="5758885" y="965213"/>
          <a:ext cx="2223030" cy="18335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“Will I outlive my money?”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“How am I going to pay for a major care need?”</a:t>
          </a:r>
        </a:p>
      </dsp:txBody>
      <dsp:txXfrm>
        <a:off x="5801080" y="1007408"/>
        <a:ext cx="2138640" cy="1356244"/>
      </dsp:txXfrm>
    </dsp:sp>
    <dsp:sp modelId="{929129E8-8BF6-5346-AB75-A4E49B34D4C6}">
      <dsp:nvSpPr>
        <dsp:cNvPr id="0" name=""/>
        <dsp:cNvSpPr/>
      </dsp:nvSpPr>
      <dsp:spPr>
        <a:xfrm>
          <a:off x="6252892" y="2405848"/>
          <a:ext cx="1976027" cy="785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Modern Retirees</a:t>
          </a:r>
        </a:p>
      </dsp:txBody>
      <dsp:txXfrm>
        <a:off x="6275907" y="2428863"/>
        <a:ext cx="1929997" cy="7397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2D1D7-CBF8-C74F-AEFE-89B24AB2B34B}">
      <dsp:nvSpPr>
        <dsp:cNvPr id="0" name=""/>
        <dsp:cNvSpPr/>
      </dsp:nvSpPr>
      <dsp:spPr>
        <a:xfrm rot="5400000">
          <a:off x="-151043" y="155618"/>
          <a:ext cx="1006954" cy="704867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70%</a:t>
          </a:r>
        </a:p>
      </dsp:txBody>
      <dsp:txXfrm rot="-5400000">
        <a:off x="1" y="357009"/>
        <a:ext cx="704867" cy="302087"/>
      </dsp:txXfrm>
    </dsp:sp>
    <dsp:sp modelId="{0D7B9B7D-475E-124F-BCDA-C8CBD755E53B}">
      <dsp:nvSpPr>
        <dsp:cNvPr id="0" name=""/>
        <dsp:cNvSpPr/>
      </dsp:nvSpPr>
      <dsp:spPr>
        <a:xfrm rot="5400000">
          <a:off x="4292201" y="-3582758"/>
          <a:ext cx="654864" cy="78295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... of people turning age 65 will develop a severe LTC need</a:t>
          </a:r>
        </a:p>
      </dsp:txBody>
      <dsp:txXfrm rot="-5400000">
        <a:off x="704867" y="36544"/>
        <a:ext cx="7797564" cy="590928"/>
      </dsp:txXfrm>
    </dsp:sp>
    <dsp:sp modelId="{91EC97E9-395C-F241-B49A-6A30A7350B3C}">
      <dsp:nvSpPr>
        <dsp:cNvPr id="0" name=""/>
        <dsp:cNvSpPr/>
      </dsp:nvSpPr>
      <dsp:spPr>
        <a:xfrm rot="5400000">
          <a:off x="-151043" y="1044592"/>
          <a:ext cx="1006954" cy="704867"/>
        </a:xfrm>
        <a:prstGeom prst="chevron">
          <a:avLst/>
        </a:prstGeom>
        <a:solidFill>
          <a:schemeClr val="accent1">
            <a:shade val="80000"/>
            <a:hueOff val="-27726"/>
            <a:satOff val="-7939"/>
            <a:lumOff val="8022"/>
            <a:alphaOff val="0"/>
          </a:schemeClr>
        </a:solidFill>
        <a:ln w="12700" cap="rnd" cmpd="sng" algn="ctr">
          <a:solidFill>
            <a:schemeClr val="accent1">
              <a:shade val="80000"/>
              <a:hueOff val="-27726"/>
              <a:satOff val="-7939"/>
              <a:lumOff val="80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24%</a:t>
          </a:r>
        </a:p>
      </dsp:txBody>
      <dsp:txXfrm rot="-5400000">
        <a:off x="1" y="1245983"/>
        <a:ext cx="704867" cy="302087"/>
      </dsp:txXfrm>
    </dsp:sp>
    <dsp:sp modelId="{1193109F-ADDC-E740-8930-CAFF94A4B70A}">
      <dsp:nvSpPr>
        <dsp:cNvPr id="0" name=""/>
        <dsp:cNvSpPr/>
      </dsp:nvSpPr>
      <dsp:spPr>
        <a:xfrm rot="5400000">
          <a:off x="4292373" y="-2693957"/>
          <a:ext cx="654520" cy="78295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shade val="80000"/>
              <a:hueOff val="-27726"/>
              <a:satOff val="-7939"/>
              <a:lumOff val="80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… of people turning age 65 will require paid long-term care for more than two years</a:t>
          </a:r>
        </a:p>
      </dsp:txBody>
      <dsp:txXfrm rot="-5400000">
        <a:off x="704868" y="925499"/>
        <a:ext cx="7797581" cy="590618"/>
      </dsp:txXfrm>
    </dsp:sp>
    <dsp:sp modelId="{5E1F58C8-C2EB-F540-92B7-713EDD58F76A}">
      <dsp:nvSpPr>
        <dsp:cNvPr id="0" name=""/>
        <dsp:cNvSpPr/>
      </dsp:nvSpPr>
      <dsp:spPr>
        <a:xfrm rot="5400000">
          <a:off x="-151043" y="1933566"/>
          <a:ext cx="1006954" cy="704867"/>
        </a:xfrm>
        <a:prstGeom prst="chevron">
          <a:avLst/>
        </a:prstGeom>
        <a:solidFill>
          <a:schemeClr val="accent1">
            <a:shade val="80000"/>
            <a:hueOff val="-55453"/>
            <a:satOff val="-15878"/>
            <a:lumOff val="16044"/>
            <a:alphaOff val="0"/>
          </a:schemeClr>
        </a:solidFill>
        <a:ln w="12700" cap="rnd" cmpd="sng" algn="ctr">
          <a:solidFill>
            <a:schemeClr val="accent1">
              <a:shade val="80000"/>
              <a:hueOff val="-55453"/>
              <a:satOff val="-15878"/>
              <a:lumOff val="160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$61,776</a:t>
          </a:r>
        </a:p>
      </dsp:txBody>
      <dsp:txXfrm rot="-5400000">
        <a:off x="1" y="2134957"/>
        <a:ext cx="704867" cy="302087"/>
      </dsp:txXfrm>
    </dsp:sp>
    <dsp:sp modelId="{CEAA37F8-4A9B-D441-B225-3AFE1874BA82}">
      <dsp:nvSpPr>
        <dsp:cNvPr id="0" name=""/>
        <dsp:cNvSpPr/>
      </dsp:nvSpPr>
      <dsp:spPr>
        <a:xfrm rot="5400000">
          <a:off x="4292373" y="-1804983"/>
          <a:ext cx="654520" cy="78295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shade val="80000"/>
              <a:hueOff val="-55453"/>
              <a:satOff val="-15878"/>
              <a:lumOff val="160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… is the median annual cost for a home health aide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And a private room in a nursing home is about $47k more!</a:t>
          </a:r>
        </a:p>
      </dsp:txBody>
      <dsp:txXfrm rot="-5400000">
        <a:off x="704868" y="1814473"/>
        <a:ext cx="7797581" cy="590618"/>
      </dsp:txXfrm>
    </dsp:sp>
    <dsp:sp modelId="{E24C6D17-354C-B046-A7D3-41BD9C484D7E}">
      <dsp:nvSpPr>
        <dsp:cNvPr id="0" name=""/>
        <dsp:cNvSpPr/>
      </dsp:nvSpPr>
      <dsp:spPr>
        <a:xfrm rot="5400000">
          <a:off x="-151043" y="2822540"/>
          <a:ext cx="1006954" cy="704867"/>
        </a:xfrm>
        <a:prstGeom prst="chevron">
          <a:avLst/>
        </a:prstGeom>
        <a:solidFill>
          <a:schemeClr val="accent1">
            <a:shade val="80000"/>
            <a:hueOff val="-83179"/>
            <a:satOff val="-23818"/>
            <a:lumOff val="24066"/>
            <a:alphaOff val="0"/>
          </a:schemeClr>
        </a:solidFill>
        <a:ln w="12700" cap="rnd" cmpd="sng" algn="ctr">
          <a:solidFill>
            <a:schemeClr val="accent1">
              <a:shade val="80000"/>
              <a:hueOff val="-83179"/>
              <a:satOff val="-23818"/>
              <a:lumOff val="240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14%</a:t>
          </a:r>
        </a:p>
      </dsp:txBody>
      <dsp:txXfrm rot="-5400000">
        <a:off x="1" y="3023931"/>
        <a:ext cx="704867" cy="302087"/>
      </dsp:txXfrm>
    </dsp:sp>
    <dsp:sp modelId="{6162E0B3-10CE-054C-ADDD-219338CDCF15}">
      <dsp:nvSpPr>
        <dsp:cNvPr id="0" name=""/>
        <dsp:cNvSpPr/>
      </dsp:nvSpPr>
      <dsp:spPr>
        <a:xfrm rot="5400000">
          <a:off x="4292373" y="-916009"/>
          <a:ext cx="654520" cy="78295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shade val="80000"/>
              <a:hueOff val="-83179"/>
              <a:satOff val="-23818"/>
              <a:lumOff val="240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... of retirees have a private long-term care insurance policy</a:t>
          </a:r>
        </a:p>
      </dsp:txBody>
      <dsp:txXfrm rot="-5400000">
        <a:off x="704868" y="2703447"/>
        <a:ext cx="7797581" cy="590618"/>
      </dsp:txXfrm>
    </dsp:sp>
    <dsp:sp modelId="{E8962148-6F00-ED44-B7B0-654ECABE7D41}">
      <dsp:nvSpPr>
        <dsp:cNvPr id="0" name=""/>
        <dsp:cNvSpPr/>
      </dsp:nvSpPr>
      <dsp:spPr>
        <a:xfrm rot="5400000">
          <a:off x="-151043" y="3711514"/>
          <a:ext cx="1006954" cy="704867"/>
        </a:xfrm>
        <a:prstGeom prst="chevron">
          <a:avLst/>
        </a:prstGeom>
        <a:solidFill>
          <a:schemeClr val="accent1">
            <a:shade val="80000"/>
            <a:hueOff val="-110905"/>
            <a:satOff val="-31757"/>
            <a:lumOff val="32088"/>
            <a:alphaOff val="0"/>
          </a:schemeClr>
        </a:solidFill>
        <a:ln w="12700" cap="rnd" cmpd="sng" algn="ctr">
          <a:solidFill>
            <a:schemeClr val="accent1">
              <a:shade val="80000"/>
              <a:hueOff val="-110905"/>
              <a:satOff val="-31757"/>
              <a:lumOff val="320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50%</a:t>
          </a:r>
        </a:p>
      </dsp:txBody>
      <dsp:txXfrm rot="-5400000">
        <a:off x="1" y="3912905"/>
        <a:ext cx="704867" cy="302087"/>
      </dsp:txXfrm>
    </dsp:sp>
    <dsp:sp modelId="{521FA0B1-F7B6-244A-9506-A2112E5D87E8}">
      <dsp:nvSpPr>
        <dsp:cNvPr id="0" name=""/>
        <dsp:cNvSpPr/>
      </dsp:nvSpPr>
      <dsp:spPr>
        <a:xfrm rot="5400000">
          <a:off x="4292373" y="-27034"/>
          <a:ext cx="654520" cy="78295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shade val="80000"/>
              <a:hueOff val="-110905"/>
              <a:satOff val="-31757"/>
              <a:lumOff val="320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... of LTC applicants aged 70+ are declined for coverage</a:t>
          </a:r>
        </a:p>
      </dsp:txBody>
      <dsp:txXfrm rot="-5400000">
        <a:off x="704868" y="3592422"/>
        <a:ext cx="7797581" cy="5906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65482-2965-CA40-BB49-8D274B49760D}">
      <dsp:nvSpPr>
        <dsp:cNvPr id="0" name=""/>
        <dsp:cNvSpPr/>
      </dsp:nvSpPr>
      <dsp:spPr>
        <a:xfrm>
          <a:off x="1076920" y="1389"/>
          <a:ext cx="2893218" cy="173593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The </a:t>
          </a:r>
          <a:r>
            <a:rPr lang="en-US" sz="3500" kern="1200" dirty="0" err="1"/>
            <a:t>Equitrust</a:t>
          </a:r>
          <a:r>
            <a:rPr lang="en-US" sz="3500" kern="1200" dirty="0"/>
            <a:t> Bridge Solution</a:t>
          </a:r>
        </a:p>
      </dsp:txBody>
      <dsp:txXfrm>
        <a:off x="1076920" y="1389"/>
        <a:ext cx="2893218" cy="1735931"/>
      </dsp:txXfrm>
    </dsp:sp>
    <dsp:sp modelId="{9300213A-4BD0-7C49-8052-4FD73A6C1A80}">
      <dsp:nvSpPr>
        <dsp:cNvPr id="0" name=""/>
        <dsp:cNvSpPr/>
      </dsp:nvSpPr>
      <dsp:spPr>
        <a:xfrm>
          <a:off x="4259460" y="1389"/>
          <a:ext cx="2893218" cy="1735931"/>
        </a:xfrm>
        <a:prstGeom prst="rect">
          <a:avLst/>
        </a:prstGeom>
        <a:solidFill>
          <a:schemeClr val="accent1">
            <a:shade val="80000"/>
            <a:hueOff val="-55453"/>
            <a:satOff val="-15878"/>
            <a:lumOff val="16044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Comparison to other LTC Annuities</a:t>
          </a:r>
        </a:p>
      </dsp:txBody>
      <dsp:txXfrm>
        <a:off x="4259460" y="1389"/>
        <a:ext cx="2893218" cy="1735931"/>
      </dsp:txXfrm>
    </dsp:sp>
    <dsp:sp modelId="{566612EF-43F8-8645-8DAF-309D1AA51AD9}">
      <dsp:nvSpPr>
        <dsp:cNvPr id="0" name=""/>
        <dsp:cNvSpPr/>
      </dsp:nvSpPr>
      <dsp:spPr>
        <a:xfrm>
          <a:off x="2668190" y="2026642"/>
          <a:ext cx="2893218" cy="1735931"/>
        </a:xfrm>
        <a:prstGeom prst="rect">
          <a:avLst/>
        </a:prstGeom>
        <a:solidFill>
          <a:schemeClr val="accent1">
            <a:shade val="80000"/>
            <a:hueOff val="-110905"/>
            <a:satOff val="-31757"/>
            <a:lumOff val="32088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Sales Ideas and Talking Points</a:t>
          </a:r>
        </a:p>
      </dsp:txBody>
      <dsp:txXfrm>
        <a:off x="2668190" y="2026642"/>
        <a:ext cx="2893218" cy="1735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EB0FA4F-5CBA-41C7-B1E4-DA16BF68F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38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8C1EC4D-2B24-42BE-BC73-91F72FEAB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94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tcnews.com/articles/multiple-states-considering-implementing-long-term-care-tax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D7185AE-6FEA-4EAD-BD74-BB1E5DB87D85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700088"/>
            <a:ext cx="4649788" cy="348932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114" y="4422459"/>
            <a:ext cx="5562610" cy="4187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345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A4859-276F-49B5-E553-16AEB09BA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4565142F-E5F5-B1D8-DA5A-50E2B881B0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D7185AE-6FEA-4EAD-BD74-BB1E5DB87D85}" type="slidenum">
              <a:rPr lang="en-US" altLang="en-US" sz="1200">
                <a:latin typeface="Times New Roman" panose="02020603050405020304" pitchFamily="18" charset="0"/>
              </a:rPr>
              <a:pPr/>
              <a:t>39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1895F1F-3428-37CD-DF78-CE03608B0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700088"/>
            <a:ext cx="4649788" cy="3489325"/>
          </a:xfrm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430D2BBF-EA97-F799-3B6D-5F40A73C5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6114" y="4422459"/>
            <a:ext cx="5562610" cy="4187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73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C1EC4D-2B24-42BE-BC73-91F72FEAB8E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26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94F1E-E4BF-75EF-2AF9-59B16869A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D847F5-2756-3B2A-7155-D855F83A2D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CE5269-1BAE-07BD-E1F5-9C01C142D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8BC21-B698-947B-A8ED-09929869EC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C1EC4D-2B24-42BE-BC73-91F72FEAB8E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71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5E15B-6179-25DD-2D6A-694FD9F44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E4CFC0-A74A-E63F-EFE5-67F481A205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FFEE34-D40D-EAF9-3D0C-1A6BA7D15D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857B0-7331-2223-DAB8-7CD29361CD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C1EC4D-2B24-42BE-BC73-91F72FEAB8E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72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article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mentions AK, CO, HI, IL, MI, MO, NC, OR, and UT.   But GA had a proposed constitutional amendment proposed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468634-815C-4E20-B605-5363C43E344B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486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EF3EC-36F8-5E77-835F-05307232B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783567-DAFD-B6E6-D885-35FD3ED582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4D9B19-CC48-51E8-C75E-658091C4D7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2F353E"/>
                </a:solidFill>
                <a:effectLst/>
                <a:latin typeface="Helvetica" pitchFamily="2" charset="0"/>
              </a:rPr>
              <a:t>In 2010, the Pension Protection Act’s (PPA) long-term care benefits took effect. Before the PPA, people</a:t>
            </a:r>
          </a:p>
          <a:p>
            <a:r>
              <a:rPr lang="en-US" dirty="0">
                <a:solidFill>
                  <a:srgbClr val="2F353E"/>
                </a:solidFill>
                <a:effectLst/>
                <a:latin typeface="Helvetica" pitchFamily="2" charset="0"/>
              </a:rPr>
              <a:t>had to pay taxes on the tax-deferred growth inside of their traditional annuities when withdrawing money</a:t>
            </a:r>
          </a:p>
          <a:p>
            <a:r>
              <a:rPr lang="en-US" dirty="0">
                <a:solidFill>
                  <a:srgbClr val="2F353E"/>
                </a:solidFill>
                <a:effectLst/>
                <a:latin typeface="Helvetica" pitchFamily="2" charset="0"/>
              </a:rPr>
              <a:t>for their long-term care (LTC) expenses.1 Unfortunately, this condition still applies today if anyone owns a</a:t>
            </a:r>
          </a:p>
          <a:p>
            <a:r>
              <a:rPr lang="en-US" dirty="0">
                <a:solidFill>
                  <a:srgbClr val="2F353E"/>
                </a:solidFill>
                <a:effectLst/>
                <a:latin typeface="Helvetica" pitchFamily="2" charset="0"/>
              </a:rPr>
              <a:t>traditional annuity that’s not designed to work under the PPA.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A1040-7942-65C5-CB50-167D291E87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C1EC4D-2B24-42BE-BC73-91F72FEAB8E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5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96F7A-A89B-EC26-98CE-F45B1BB9F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516AA9-24D7-7292-A072-EC791E1171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BAD634-1782-9844-B3A4-91EBB7DAD2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2F353E"/>
                </a:solidFill>
                <a:effectLst/>
                <a:latin typeface="Helvetica" pitchFamily="2" charset="0"/>
              </a:rPr>
              <a:t>In 2010, the Pension Protection Act’s (PPA) long-term care benefits took effect. Before the PPA, people</a:t>
            </a:r>
          </a:p>
          <a:p>
            <a:r>
              <a:rPr lang="en-US" dirty="0">
                <a:solidFill>
                  <a:srgbClr val="2F353E"/>
                </a:solidFill>
                <a:effectLst/>
                <a:latin typeface="Helvetica" pitchFamily="2" charset="0"/>
              </a:rPr>
              <a:t>had to pay taxes on the tax-deferred growth inside of their traditional annuities when withdrawing money</a:t>
            </a:r>
          </a:p>
          <a:p>
            <a:r>
              <a:rPr lang="en-US" dirty="0">
                <a:solidFill>
                  <a:srgbClr val="2F353E"/>
                </a:solidFill>
                <a:effectLst/>
                <a:latin typeface="Helvetica" pitchFamily="2" charset="0"/>
              </a:rPr>
              <a:t>for their long-term care (LTC) expenses.1 Unfortunately, this condition still applies today if anyone owns a</a:t>
            </a:r>
          </a:p>
          <a:p>
            <a:r>
              <a:rPr lang="en-US" dirty="0">
                <a:solidFill>
                  <a:srgbClr val="2F353E"/>
                </a:solidFill>
                <a:effectLst/>
                <a:latin typeface="Helvetica" pitchFamily="2" charset="0"/>
              </a:rPr>
              <a:t>traditional annuity that’s not designed to work under the PPA.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5CAA1-A4BF-8F2A-9D7D-503D5DBE6D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C1EC4D-2B24-42BE-BC73-91F72FEAB8E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3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16713-16EC-ADA3-18A3-331404954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D5E673-C714-E806-7372-249595F870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DE4577-6080-0E0D-8617-E9E1CFB93C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F9578-E7EA-35AF-B111-08F9A73D00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C1EC4D-2B24-42BE-BC73-91F72FEAB8E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01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A8C87-DB8F-075D-B11E-266B92451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BAD422-8B32-8683-8735-970B5B6960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7DD532-9F40-D349-C907-90F7438D0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I’ve been working with your dad for the past 20 years, and now we’re having conversations about 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-cognitive concerns are making up a larger percentage of claims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-I don’t want that to happen to you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-What if you draw down your assets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-I’m reaching out with dad’s permission to share the strategy with you - reduce LTC risk to the portfolio, avoid taxes, protect other assets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-Think about what you can do with that other money ($400k you don’t have to have come out of pocket)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-If they don’t spend it down, educate the bene on NQ stretch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-Tax efficiency for Mom and Dad for LTC, tax efficiency for you via NQ stretch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-Let me touch base every 2-3 years to update you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D0DF9-12C4-4039-5C37-CC8BFF8808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C1EC4D-2B24-42BE-BC73-91F72FEAB8E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8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Autofit/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2001</a:t>
            </a:r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Mandatory LTCi laws may not pass or may have unexpected provisions.  We are not tax advisors.  Clients should rely on their tax advisor.</a:t>
            </a: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FBCF3-ED92-47B6-85A3-F3D3F8A87B6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2001</a:t>
            </a:r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Mandatory LTCi laws may not pass or may have unexpected provisions.  We are not tax advisors.  Clients should rely on their tax advisor.</a:t>
            </a: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2F797-06A8-487F-A13A-954EF633D48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228600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40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4478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Book Antiqu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>
            <a:lvl1pPr>
              <a:buClr>
                <a:schemeClr val="accent1">
                  <a:lumMod val="50000"/>
                </a:schemeClr>
              </a:buClr>
              <a:defRPr>
                <a:latin typeface="Verdana" pitchFamily="34" charset="0"/>
              </a:defRPr>
            </a:lvl1pPr>
            <a:lvl2pPr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  <a:defRPr>
                <a:latin typeface="Verdana" pitchFamily="34" charset="0"/>
              </a:defRPr>
            </a:lvl2pPr>
            <a:lvl3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  <a:defRPr>
                <a:latin typeface="Verdana" pitchFamily="34" charset="0"/>
              </a:defRPr>
            </a:lvl3pPr>
            <a:lvl4pPr>
              <a:buClr>
                <a:schemeClr val="accent1">
                  <a:lumMod val="50000"/>
                </a:schemeClr>
              </a:buClr>
              <a:defRPr>
                <a:latin typeface="Verdana" pitchFamily="34" charset="0"/>
              </a:defRPr>
            </a:lvl4pPr>
            <a:lvl5pPr>
              <a:buClr>
                <a:schemeClr val="accent1">
                  <a:lumMod val="50000"/>
                </a:schemeClr>
              </a:buClr>
              <a:defRPr>
                <a:latin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0"/>
          </p:nvPr>
        </p:nvSpPr>
        <p:spPr>
          <a:xfrm>
            <a:off x="2819400" y="6245225"/>
            <a:ext cx="4267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Advisor Use Only.  Not filed for use with Consumers.</a:t>
            </a:r>
            <a:endParaRPr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A33DB-225B-465C-8A3B-D3AFE45E04B2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/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January 2025</a:t>
            </a:r>
            <a:endParaRPr dirty="0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886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Advisor Use Only.  Not filed for use with Consumers.</a:t>
            </a:r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6ECC-C779-46DC-A2E5-9BB93215ADA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2001</a:t>
            </a:r>
            <a:endParaRPr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Mandatory LTCi laws may not pass or may have unexpected provisions.  We are not tax advisors.  Clients should rely on their tax advisor.</a:t>
            </a:r>
            <a:endParaRPr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FAB58-21A6-4256-A948-F6CC168142A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2001</a:t>
            </a:r>
            <a:endParaRPr/>
          </a:p>
        </p:txBody>
      </p:sp>
      <p:sp>
        <p:nvSpPr>
          <p:cNvPr id="8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Mandatory LTCi laws may not pass or may have unexpected provisions.  We are not tax advisors.  Clients should rely on their tax advisor.</a:t>
            </a:r>
            <a:endParaRPr/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7CDFD-CB89-4C06-92EE-6D4FA682864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2001</a:t>
            </a:r>
            <a:endParaRPr/>
          </a:p>
        </p:txBody>
      </p:sp>
      <p:sp>
        <p:nvSpPr>
          <p:cNvPr id="4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Mandatory LTCi laws may not pass or may have unexpected provisions.  We are not tax advisors.  Clients should rely on their tax advisor.</a:t>
            </a:r>
            <a:endParaRPr/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3C45F-6509-44C2-B3B8-792F7C93C40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2001</a:t>
            </a:r>
            <a:endParaRPr/>
          </a:p>
        </p:txBody>
      </p:sp>
      <p:sp>
        <p:nvSpPr>
          <p:cNvPr id="3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Mandatory LTCi laws may not pass or may have unexpected provisions.  We are not tax advisors.  Clients should rely on their tax advisor.</a:t>
            </a:r>
            <a:endParaRPr/>
          </a:p>
        </p:txBody>
      </p:sp>
      <p:sp>
        <p:nvSpPr>
          <p:cNvPr id="4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2C1AC-8B29-4955-B07C-FFC3D754A82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2001</a:t>
            </a:r>
            <a:endParaRPr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Mandatory LTCi laws may not pass or may have unexpected provisions.  We are not tax advisors.  Clients should rely on their tax advisor.</a:t>
            </a:r>
            <a:endParaRPr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4ACC9-0E03-4C46-996D-BED60E03FE0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September, 2001</a:t>
            </a:r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Mandatory LTCi laws may not pass or may have unexpected provisions.  We are not tax advisors.  Clients should rely on their tax advisor.</a:t>
            </a: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C1969-2283-4CC3-BEB9-E4EFD7F6812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eaLnBrk="0" hangingPunct="0">
              <a:spcBef>
                <a:spcPct val="0"/>
              </a:spcBef>
              <a:defRPr lang="en-US" sz="120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r>
              <a:rPr lang="en-US"/>
              <a:t>September, 2001</a:t>
            </a:r>
            <a:endParaRPr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 eaLnBrk="0" hangingPunct="0">
              <a:spcBef>
                <a:spcPct val="0"/>
              </a:spcBef>
              <a:defRPr lang="en-US" sz="120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r>
              <a:rPr lang="en-US"/>
              <a:t>Mandatory LTCi laws may not pass or may have unexpected provisions.  We are not tax advisors.  Clients should rely on their tax advisor.</a:t>
            </a:r>
            <a:endParaRPr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 eaLnBrk="0" hangingPunct="0">
              <a:spcBef>
                <a:spcPct val="0"/>
              </a:spcBef>
              <a:defRPr lang="en-US" sz="120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6C0AB182-6F44-4A5E-BCBD-CAA9AA0C33C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4001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</p:sldLayoutIdLst>
  <p:transition/>
  <p:hf hdr="0" dt="0"/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rtl="0" eaLnBrk="0" fontAlgn="base" hangingPunct="0">
        <a:spcBef>
          <a:spcPct val="0"/>
        </a:spcBef>
        <a:spcAft>
          <a:spcPct val="0"/>
        </a:spcAft>
        <a:defRPr lang="en-US" sz="4800" b="1" kern="1200" dirty="0">
          <a:solidFill>
            <a:schemeClr val="bg1"/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ndara" pitchFamily="34" charset="0"/>
          <a:ea typeface="Candara" pitchFamily="34" charset="0"/>
          <a:cs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ndara" pitchFamily="34" charset="0"/>
          <a:ea typeface="Candara" pitchFamily="34" charset="0"/>
          <a:cs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ndara" pitchFamily="34" charset="0"/>
          <a:ea typeface="Candara" pitchFamily="34" charset="0"/>
          <a:cs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ndara" pitchFamily="34" charset="0"/>
          <a:ea typeface="Candara" pitchFamily="34" charset="0"/>
          <a:cs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6159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213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8388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4pPr>
      <a:lvl5pPr marL="131603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laude@Back9in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Sales.support@equitrust.co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agents.equitrust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Claude@Back9ins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Sales.support@equitrust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 rot="5400000">
            <a:off x="1662545" y="-1676400"/>
            <a:ext cx="5791200" cy="9144000"/>
          </a:xfrm>
          <a:prstGeom prst="rtTriangle">
            <a:avLst/>
          </a:prstGeom>
          <a:solidFill>
            <a:schemeClr val="tx1">
              <a:lumMod val="95000"/>
              <a:lumOff val="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 rot="5400000">
            <a:off x="1557338" y="-1590251"/>
            <a:ext cx="5800725" cy="89154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9" name="TextBox 8"/>
          <p:cNvSpPr txBox="1"/>
          <p:nvPr/>
        </p:nvSpPr>
        <p:spPr>
          <a:xfrm>
            <a:off x="2171699" y="4390467"/>
            <a:ext cx="69479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Presenters:  Claude Thau and Matt Gozdecki</a:t>
            </a:r>
          </a:p>
          <a:p>
            <a:pPr>
              <a:spcBef>
                <a:spcPts val="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Claude@Back9ins.com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;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Matt@back9ins.com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913-707-8863; 805-413-4869</a:t>
            </a:r>
          </a:p>
          <a:p>
            <a:pPr>
              <a:spcBef>
                <a:spcPts val="0"/>
              </a:spcBef>
              <a:defRPr/>
            </a:pPr>
            <a:r>
              <a:rPr lang="en-US" sz="24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CA </a:t>
            </a:r>
            <a:r>
              <a:rPr lang="en-US" sz="2400" b="1" dirty="0">
                <a:latin typeface="Arial" panose="020B0604020202020204" pitchFamily="34" charset="0"/>
                <a:ea typeface="Aptos" panose="020B0004020202020204" pitchFamily="34" charset="0"/>
              </a:rPr>
              <a:t>Insurance </a:t>
            </a:r>
            <a:r>
              <a:rPr lang="en-US" sz="24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license #0D16998</a:t>
            </a:r>
          </a:p>
          <a:p>
            <a:pPr>
              <a:spcBef>
                <a:spcPts val="0"/>
              </a:spcBef>
              <a:defRPr/>
            </a:pPr>
            <a:r>
              <a:rPr lang="en-US" sz="2400" b="1" dirty="0">
                <a:latin typeface="Arial" panose="020B0604020202020204" pitchFamily="34" charset="0"/>
              </a:rPr>
              <a:t>Insurance sales presentation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8"/>
          <p:cNvSpPr txBox="1"/>
          <p:nvPr/>
        </p:nvSpPr>
        <p:spPr>
          <a:xfrm>
            <a:off x="1219200" y="205986"/>
            <a:ext cx="487680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EquiTrust Bridge</a:t>
            </a:r>
          </a:p>
          <a:p>
            <a:pPr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Indexed Annuity</a:t>
            </a:r>
            <a:endParaRPr lang="en-US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251D277-D8E8-438B-ABA2-00ECC17F2948}" type="slidenum">
              <a:rPr lang="en-US" altLang="en-US" sz="1200">
                <a:solidFill>
                  <a:schemeClr val="tx2"/>
                </a:solidFill>
                <a:latin typeface="Candara" panose="020E0502030303020204" pitchFamily="34" charset="0"/>
              </a:rPr>
              <a:pPr/>
              <a:t>1</a:t>
            </a:fld>
            <a:endParaRPr lang="en-US" altLang="en-US" sz="120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85F7E8-4CF7-27D4-4A5F-89ABB4448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082996"/>
            <a:ext cx="3176035" cy="2317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9AA0FD-6528-864A-D03C-E8A030CE53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810" y="343557"/>
            <a:ext cx="485775" cy="7048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C7994-D863-3169-95AA-3F14B644A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447800"/>
          </a:xfrm>
        </p:spPr>
        <p:txBody>
          <a:bodyPr>
            <a:normAutofit fontScale="90000"/>
          </a:bodyPr>
          <a:lstStyle/>
          <a:p>
            <a:r>
              <a:rPr lang="en-US" dirty="0"/>
              <a:t>Even Guaranteed Issue </a:t>
            </a:r>
            <a:br>
              <a:rPr lang="en-US" dirty="0"/>
            </a:br>
            <a:r>
              <a:rPr lang="en-US" dirty="0"/>
              <a:t>(Secure Rating) Can Be Attractive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41C25-2E05-AD8F-3ACE-F7D8BCC8E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8318"/>
            <a:ext cx="9144000" cy="3763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Number of months of claim payment to recover premium (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69-year-old )</a:t>
            </a:r>
          </a:p>
          <a:p>
            <a:pPr marL="0" indent="0"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How likely is (s)he to go on claim?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When is a “Secure” risk individual likely to go on claim?</a:t>
            </a:r>
          </a:p>
          <a:p>
            <a:pPr marL="0" indent="0">
              <a:buNone/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Add’l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potential advantage: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§1035 exchange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from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NQ annuity w/big gain.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B51A4A-BC19-DD49-7A1C-6215B5CFF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19400" y="6376604"/>
            <a:ext cx="42672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For Advisor Use Only.  Not filed for use with Consumers.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30D2AD-5153-64E0-58E4-2414F84132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8A33DB-225B-465C-8A3B-D3AFE45E04B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E73BB91-DBA2-7A9F-89F1-0051FE047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376023"/>
              </p:ext>
            </p:extLst>
          </p:nvPr>
        </p:nvGraphicFramePr>
        <p:xfrm>
          <a:off x="457200" y="2222499"/>
          <a:ext cx="82296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77478189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67429286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581648964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r>
                        <a:rPr lang="en-US" sz="2400" dirty="0"/>
                        <a:t>Claim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Payback (</a:t>
                      </a:r>
                      <a:r>
                        <a:rPr lang="en-US" sz="2400" dirty="0" err="1"/>
                        <a:t>Gtd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Payback (</a:t>
                      </a:r>
                      <a:r>
                        <a:rPr lang="en-US" sz="2400" dirty="0" err="1"/>
                        <a:t>Proj’d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924168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240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55.7 with max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55.7 with max 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633467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24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35.9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329987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2400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28.2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282226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2400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33.4 (applies 89+)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145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2404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0C8CB-96AE-45DE-9723-C26ED425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45845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/>
              <a:t>EquiTrust’s Financial Ratings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5716E-97A1-4E4B-93CB-CF695DA18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52" y="1941608"/>
            <a:ext cx="8229600" cy="3763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S&amp;P: A-</a:t>
            </a:r>
          </a:p>
          <a:p>
            <a:pPr marL="0" indent="0">
              <a:buNone/>
            </a:pPr>
            <a:r>
              <a:rPr lang="en-US" dirty="0"/>
              <a:t>Fitch: A-</a:t>
            </a:r>
          </a:p>
          <a:p>
            <a:pPr marL="0" indent="0">
              <a:buNone/>
            </a:pPr>
            <a:r>
              <a:rPr lang="en-US" dirty="0"/>
              <a:t>A. M. Best:  B++ with positive outlook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2B575D-A64D-4B7F-BC56-A308508F7C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ADF196-1121-4EE2-88FE-6AEFBF153357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E91F63-AD85-48E6-21E5-49508FD9C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97104"/>
            <a:ext cx="4857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84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0C8CB-96AE-45DE-9723-C26ED425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45845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/>
              <a:t>E&amp;O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5716E-97A1-4E4B-93CB-CF695DA18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690" y="2133600"/>
            <a:ext cx="8229600" cy="3763963"/>
          </a:xfrm>
        </p:spPr>
        <p:txBody>
          <a:bodyPr/>
          <a:lstStyle/>
          <a:p>
            <a:pPr marL="605790" indent="-514350">
              <a:buFont typeface="+mj-lt"/>
              <a:buAutoNum type="arabicPeriod"/>
            </a:pPr>
            <a:r>
              <a:rPr lang="en-US" dirty="0"/>
              <a:t>Some E&amp;O policies fully cover EquiTrust sales</a:t>
            </a:r>
          </a:p>
          <a:p>
            <a:pPr marL="605790" indent="-514350">
              <a:buFont typeface="+mj-lt"/>
              <a:buAutoNum type="arabicPeriod"/>
            </a:pPr>
            <a:r>
              <a:rPr lang="en-US" dirty="0"/>
              <a:t>Others do not cover E&amp;O if EquiTrust were to become insolvent</a:t>
            </a:r>
          </a:p>
          <a:p>
            <a:pPr marL="605790" indent="-514350">
              <a:buFont typeface="+mj-lt"/>
              <a:buAutoNum type="arabicPeriod"/>
            </a:pPr>
            <a:r>
              <a:rPr lang="en-US" dirty="0"/>
              <a:t>All E&amp;O policies cover all other E&amp;O claims other than EquiTrust’s insolvency</a:t>
            </a:r>
          </a:p>
          <a:p>
            <a:pPr marL="605790" indent="-514350">
              <a:buFont typeface="+mj-lt"/>
              <a:buAutoNum type="arabicPeriod"/>
            </a:pPr>
            <a:r>
              <a:rPr lang="en-US" dirty="0"/>
              <a:t>Signed disclosure is appropriate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2B575D-A64D-4B7F-BC56-A308508F7C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ADF196-1121-4EE2-88FE-6AEFBF153357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887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4B056-34A4-BA76-A7AD-BF8D51C5C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First Poll: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2B7A5-D3B0-EC52-23A9-1F11154E8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E889EF-2283-DCFE-6B28-9664E91FD1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Advisor Use Only.  Not filed for use with Consumers.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91A56F-4179-4DED-74FF-FF034E1B73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8A33DB-225B-465C-8A3B-D3AFE45E04B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5441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01861-45CD-2278-43B3-422B3C8CA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A8854-F117-3BA4-F640-2C24F10E8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Availability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EADF9-FC9A-3B8E-F13A-76719E48F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72" y="1828800"/>
            <a:ext cx="8841828" cy="3763963"/>
          </a:xfrm>
        </p:spPr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in CA, CT, IN, NY (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Atlantic is in CA &amp; IN; State Life is in CA, CT, &amp; IN)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Issue ages 55-80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71513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Atlantic: Insured 50-80 (annuitant/owner 0-85)</a:t>
            </a:r>
          </a:p>
          <a:p>
            <a:pPr marL="671513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Life:  Annuity Care  I and Indexed Annuity Care issued through age 85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$50K minimum  premium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NQ funds: qualified $ goes to State Life or Nationwide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Trusts can own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purchase up to one policy/year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joint policies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Spouses can continue annuity part of the contract on annuitant’s death.  LTCi benefit disappears.</a:t>
            </a:r>
            <a:endParaRPr lang="en-US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40F83-57DA-1E46-AF34-245787929E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ADF196-1121-4EE2-88FE-6AEFBF153357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926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72A12-0DF1-027F-5130-AFF3187AE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A631A-29C1-207E-847A-7829ABDCB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 &amp; UW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4726F-D16B-9283-6B04-DF1DF1367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72" y="1828800"/>
            <a:ext cx="8539655" cy="3763963"/>
          </a:xfrm>
        </p:spPr>
        <p:txBody>
          <a:bodyPr/>
          <a:lstStyle/>
          <a:p>
            <a:pPr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a typeface="Verdana" panose="020B0604030504040204" pitchFamily="34" charset="0"/>
              </a:rPr>
              <a:t>Micro-site</a:t>
            </a:r>
          </a:p>
          <a:p>
            <a:pPr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a typeface="Verdana" panose="020B0604030504040204" pitchFamily="34" charset="0"/>
              </a:rPr>
              <a:t>30-minute phone interview</a:t>
            </a:r>
          </a:p>
          <a:p>
            <a:pPr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a typeface="Verdana" panose="020B0604030504040204" pitchFamily="34" charset="0"/>
              </a:rPr>
              <a:t>UW questions, cognitive and physical test</a:t>
            </a:r>
          </a:p>
          <a:p>
            <a:pPr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a typeface="Verdana" panose="020B0604030504040204" pitchFamily="34" charset="0"/>
              </a:rPr>
              <a:t>They send a link a few hours in advance.</a:t>
            </a:r>
          </a:p>
          <a:p>
            <a:pPr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a typeface="Verdana" panose="020B0604030504040204" pitchFamily="34" charset="0"/>
              </a:rPr>
              <a:t>Applicants must have a mike, WIFI, chair, and their computer camera must show their full body.</a:t>
            </a:r>
          </a:p>
          <a:p>
            <a:pPr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a typeface="Verdana" panose="020B0604030504040204" pitchFamily="34" charset="0"/>
              </a:rPr>
              <a:t>Applicants sit down, stand up twice with their arms crossed.  They put one foot forward then the other and touch their toes. </a:t>
            </a:r>
          </a:p>
          <a:p>
            <a:pPr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a typeface="Verdana" panose="020B0604030504040204" pitchFamily="34" charset="0"/>
              </a:rPr>
              <a:t>The UW asks about  medical history.</a:t>
            </a:r>
          </a:p>
          <a:p>
            <a:pPr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a typeface="Verdana" panose="020B0604030504040204" pitchFamily="34" charset="0"/>
              </a:rPr>
              <a:t>5-word memory recall.</a:t>
            </a:r>
          </a:p>
          <a:p>
            <a:pPr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a typeface="Verdana" panose="020B0604030504040204" pitchFamily="34" charset="0"/>
                <a:cs typeface="Times New Roman" panose="02020603050405020304" pitchFamily="18" charset="0"/>
              </a:rPr>
              <a:t>90 days to apply after interview.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1248C5-F0D1-4449-E872-D6EFEF2146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ADF196-1121-4EE2-88FE-6AEFBF153357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628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155A4-8C22-47F8-BE75-75CD82123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447800"/>
          </a:xfrm>
        </p:spPr>
        <p:txBody>
          <a:bodyPr>
            <a:normAutofit fontScale="90000"/>
          </a:bodyPr>
          <a:lstStyle/>
          <a:p>
            <a:r>
              <a:rPr lang="en-US" dirty="0"/>
              <a:t>A “yes” to 1 of these 3 questions results in “Secure”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7220C-6968-491C-85F1-2F2B52189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72" y="1828800"/>
            <a:ext cx="8539655" cy="3763963"/>
          </a:xfrm>
        </p:spPr>
        <p:txBody>
          <a:bodyPr/>
          <a:lstStyle/>
          <a:p>
            <a:pPr lvl="0"/>
            <a:r>
              <a:rPr lang="en-US" sz="2400" dirty="0"/>
              <a:t>Do you currently live and receive care in or use, have applied to, or have been advised to reside in a nursing home, assisted living facility, any other residential care facility, home health care, or adult day care?</a:t>
            </a:r>
          </a:p>
          <a:p>
            <a:pPr lvl="0"/>
            <a:r>
              <a:rPr lang="en-US" sz="2400" dirty="0"/>
              <a:t>Do you currently need any assistance or supervision in performing any of the following activities of daily living: bathing, dressing, eating, walking, moving in or out of a bed or chair, toileting, and/or bowel/bladder control?</a:t>
            </a:r>
          </a:p>
          <a:p>
            <a:pPr lvl="0"/>
            <a:r>
              <a:rPr lang="en-US" sz="2400" dirty="0"/>
              <a:t>Do you currently use a wheelchair, motorized scooter, stair lift, Hoyer lift, or respirator?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25739-8AFE-474C-8B27-129CCA66C6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ADF196-1121-4EE2-88FE-6AEFBF153357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845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23409-5782-F6FE-95BA-98F5CB2C0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3D520-1727-F1EC-F48E-E7CBAFA6F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447800"/>
          </a:xfrm>
        </p:spPr>
        <p:txBody>
          <a:bodyPr>
            <a:normAutofit/>
          </a:bodyPr>
          <a:lstStyle/>
          <a:p>
            <a:r>
              <a:rPr lang="en-US" dirty="0"/>
              <a:t>Two Other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C592F-47AD-690E-93F4-06DABD418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72" y="1752600"/>
            <a:ext cx="8539655" cy="3763963"/>
          </a:xfrm>
        </p:spPr>
        <p:txBody>
          <a:bodyPr/>
          <a:lstStyle/>
          <a:p>
            <a:pPr lvl="0"/>
            <a:r>
              <a:rPr lang="en-US" sz="2400" dirty="0"/>
              <a:t>Have you been diagnosed or advised by a member of the medical profession as having or been treated for any of the following conditions in the past 5 years: heart attack, bypass angioplasty, stent surgery of the heart or legs, COPD, chronic kidney failure, cancer of the bone/esophagus/liver/lung/ ovary/pancreas/stomach/uterus, lymphoma, leukemia, or any metastatic cancer?</a:t>
            </a:r>
          </a:p>
          <a:p>
            <a:pPr lvl="0"/>
            <a:r>
              <a:rPr lang="en-US" sz="2400" dirty="0"/>
              <a:t>In the past 5 years have you received Social Security Disability Insurance benefits?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en-US" sz="2400" dirty="0"/>
              <a:t>“Yes” = Probably Std if pass cognitive &amp; physical UW</a:t>
            </a:r>
          </a:p>
          <a:p>
            <a:pPr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E47C3-9AD1-E0BA-A2A9-FD24F4A6F4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ADF196-1121-4EE2-88FE-6AEFBF153357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151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F49F7-BAAC-B20D-A305-B87EDE2BD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9ECDF-D868-3367-C6B0-54460F30E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28800"/>
            <a:ext cx="9144000" cy="3763963"/>
          </a:xfrm>
        </p:spPr>
        <p:txBody>
          <a:bodyPr/>
          <a:lstStyle/>
          <a:p>
            <a:r>
              <a:rPr lang="en-US" dirty="0">
                <a:ea typeface="Verdana" panose="020B0604030504040204" pitchFamily="34" charset="0"/>
              </a:rPr>
              <a:t>No Elim. Period (Global: 90; State: 7 or 90)</a:t>
            </a:r>
          </a:p>
          <a:p>
            <a:r>
              <a:rPr lang="en-US" dirty="0">
                <a:ea typeface="Verdana" panose="020B0604030504040204" pitchFamily="34" charset="0"/>
              </a:rPr>
              <a:t>Cash benefit: Others are reimbursement</a:t>
            </a:r>
          </a:p>
          <a:p>
            <a:r>
              <a:rPr lang="en-US" dirty="0">
                <a:ea typeface="Verdana" panose="020B0604030504040204" pitchFamily="34" charset="0"/>
              </a:rPr>
              <a:t>Unisex pricing (same as others)</a:t>
            </a:r>
          </a:p>
          <a:p>
            <a:r>
              <a:rPr lang="en-US" dirty="0">
                <a:ea typeface="Verdana" panose="020B0604030504040204" pitchFamily="34" charset="0"/>
              </a:rPr>
              <a:t>No married/couples’ pricing (same as others)</a:t>
            </a:r>
          </a:p>
          <a:p>
            <a:r>
              <a:rPr lang="en-US" dirty="0">
                <a:ea typeface="Verdana" panose="020B0604030504040204" pitchFamily="34" charset="0"/>
              </a:rPr>
              <a:t>2% compounding up to 20 yrs (not on claim)</a:t>
            </a:r>
          </a:p>
          <a:p>
            <a:r>
              <a:rPr lang="en-US" sz="2800" dirty="0">
                <a:effectLst/>
                <a:ea typeface="Verdana" panose="020B0604030504040204" pitchFamily="34" charset="0"/>
              </a:rPr>
              <a:t>Optional 5% compounding fixes the Coverage Ratio at 100% and has higher charges.</a:t>
            </a:r>
          </a:p>
          <a:p>
            <a:r>
              <a:rPr lang="en-US" dirty="0">
                <a:ea typeface="Verdana" panose="020B0604030504040204" pitchFamily="34" charset="0"/>
              </a:rPr>
              <a:t>1% premium load + LTCi charges</a:t>
            </a:r>
            <a:endParaRPr lang="en-US" sz="2800" dirty="0">
              <a:effectLst/>
              <a:ea typeface="Verdana" panose="020B0604030504040204" pitchFamily="34" charset="0"/>
            </a:endParaRPr>
          </a:p>
          <a:p>
            <a:r>
              <a:rPr lang="en-US" dirty="0" err="1">
                <a:ea typeface="Verdana" panose="020B0604030504040204" pitchFamily="34" charset="0"/>
              </a:rPr>
              <a:t>Ren’l</a:t>
            </a:r>
            <a:r>
              <a:rPr lang="en-US" dirty="0">
                <a:ea typeface="Verdana" panose="020B0604030504040204" pitchFamily="34" charset="0"/>
              </a:rPr>
              <a:t> prem. doesn’t add LTC risk, but §1035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9CA24B-1588-DB62-7B1A-2ED65A2BBC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Advisor Use Only.  Not filed for use with Consumers.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A15D7-A7C3-6866-233A-BB1187B774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8A33DB-225B-465C-8A3B-D3AFE45E04B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20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8788E-D68C-2B4C-D213-65C511AC9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Leverage: 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Initial LTC Benefit Base = Coverage Ratio x Single Premium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70FA6-4E31-2D11-38BA-E608359E3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082" y="1905000"/>
            <a:ext cx="8450317" cy="3763963"/>
          </a:xfrm>
        </p:spPr>
        <p:txBody>
          <a:bodyPr/>
          <a:lstStyle/>
          <a:p>
            <a:pPr marL="0" marR="0" indent="0">
              <a:spcBef>
                <a:spcPts val="600"/>
              </a:spcBef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Maximum Coverage Ratio  (leverage) </a:t>
            </a:r>
          </a:p>
          <a:p>
            <a:pPr marL="0" marR="0">
              <a:spcBef>
                <a:spcPts val="600"/>
              </a:spcBef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600"/>
              </a:spcBef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600"/>
              </a:spcBef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69900" lvl="2"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Global Atlantic = 300%  (Preferred); 200% (Standard)</a:t>
            </a:r>
          </a:p>
          <a:p>
            <a:pPr marL="469900" lvl="2"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State Life can be endless</a:t>
            </a:r>
          </a:p>
          <a:p>
            <a:pPr marL="0" marR="0" indent="0">
              <a:spcBef>
                <a:spcPts val="600"/>
              </a:spcBef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After 5 years, the monthly benefit =</a:t>
            </a:r>
          </a:p>
          <a:p>
            <a:pPr indent="-342900">
              <a:spcBef>
                <a:spcPts val="600"/>
              </a:spcBef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= Coverage Ratio x Single Premium/60</a:t>
            </a:r>
          </a:p>
          <a:p>
            <a:pPr indent="-342900">
              <a:spcBef>
                <a:spcPts val="600"/>
              </a:spcBef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= LTC Benefit Base/60 </a:t>
            </a:r>
          </a:p>
          <a:p>
            <a:pPr indent="-342900">
              <a:spcBef>
                <a:spcPts val="600"/>
              </a:spcBef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plus compounding and Wellness Credits/60.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7C2E4-2ED0-11EB-5133-A5F7C6381E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For Advisor Use Only.  Not filed for use with Consumers.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55CDCC-1117-9A4A-8A8C-E0BAB004CD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8A33DB-225B-465C-8A3B-D3AFE45E04B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0ACE5F0-9CBB-1821-D5DC-754E086F6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646550"/>
              </p:ext>
            </p:extLst>
          </p:nvPr>
        </p:nvGraphicFramePr>
        <p:xfrm>
          <a:off x="914400" y="2300714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38377271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67550275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15028893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077220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Preferred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890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031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561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258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A7746B-294F-D3AA-EA79-D46864E6CE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ADF196-1121-4EE2-88FE-6AEFBF153357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166AD96-3CEF-13CB-0925-9AC417BE4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76200"/>
            <a:ext cx="8763000" cy="1447800"/>
          </a:xfrm>
        </p:spPr>
        <p:txBody>
          <a:bodyPr>
            <a:normAutofit fontScale="90000"/>
          </a:bodyPr>
          <a:lstStyle/>
          <a:p>
            <a:r>
              <a:rPr lang="en-US" dirty="0"/>
              <a:t>Retirement Concerns Over Time</a:t>
            </a:r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529E4B5-2077-DA9F-9BD8-356858AECC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042046"/>
              </p:ext>
            </p:extLst>
          </p:nvPr>
        </p:nvGraphicFramePr>
        <p:xfrm>
          <a:off x="457200" y="2362200"/>
          <a:ext cx="8229600" cy="376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404615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06D1D-43A1-567A-3091-35F164ED8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8D56D-83D4-8595-E603-F7165CC3B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Vesting Over 5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1F3BB-8823-6B40-8132-A87C22F3A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082" y="1905000"/>
            <a:ext cx="8450317" cy="3763963"/>
          </a:xfrm>
        </p:spPr>
        <p:txBody>
          <a:bodyPr/>
          <a:lstStyle/>
          <a:p>
            <a:pPr marL="0" marR="0">
              <a:spcBef>
                <a:spcPts val="600"/>
              </a:spcBef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LTC Benefit Base =  Accumulation Value + Net Amount at Risk</a:t>
            </a:r>
          </a:p>
          <a:p>
            <a:pPr marL="0" marR="0">
              <a:spcBef>
                <a:spcPts val="600"/>
              </a:spcBef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Accumulation portion is 100% vested immediately =  AV/60 </a:t>
            </a:r>
          </a:p>
          <a:p>
            <a:pPr marL="0" marR="0">
              <a:spcBef>
                <a:spcPts val="600"/>
              </a:spcBef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 Amount at Risk/60 is vested over 5 years</a:t>
            </a:r>
          </a:p>
          <a:p>
            <a:pPr marL="0" marR="0">
              <a:spcBef>
                <a:spcPts val="600"/>
              </a:spcBef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Ve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sting schedule by policy year:  20%, 40%, 60%, 80%, 100%</a:t>
            </a:r>
          </a:p>
          <a:p>
            <a:pPr marL="0" marR="0">
              <a:spcBef>
                <a:spcPts val="600"/>
              </a:spcBef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After 5 years, the monthly benefit =  LTC Benefit Base/60, which is Coverage Ratio x Single Premium/60</a:t>
            </a:r>
          </a:p>
          <a:p>
            <a:pPr marL="725488" lvl="3">
              <a:spcBef>
                <a:spcPts val="600"/>
              </a:spcBef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Plus compounding</a:t>
            </a:r>
          </a:p>
          <a:p>
            <a:pPr marL="725488" lvl="3">
              <a:spcBef>
                <a:spcPts val="600"/>
              </a:spcBef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Plus Wellness credits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CD2E78-303B-C6D5-ACB3-D85AF3EDE3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Advisor Use Only.  Not filed for use with Consumers.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CA04C-53BC-AE45-40D0-E720382415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8A33DB-225B-465C-8A3B-D3AFE45E04B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450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10B22-0E2E-260D-A57C-C849C3287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NeverStop Wellness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42FBD-FB06-EB0C-4FAA-1442B1964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905000"/>
            <a:ext cx="8915400" cy="3763963"/>
          </a:xfrm>
        </p:spPr>
        <p:txBody>
          <a:bodyPr/>
          <a:lstStyle/>
          <a:p>
            <a:r>
              <a:rPr lang="en-US" sz="1800" dirty="0">
                <a:effectLst/>
                <a:ea typeface="Verdana" panose="020B0604030504040204" pitchFamily="34" charset="0"/>
              </a:rPr>
              <a:t>Cost $100 annually; automatic at issue; can be dropped after 1st year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ea typeface="Verdana" panose="020B0604030504040204" pitchFamily="34" charset="0"/>
              </a:rPr>
              <a:t>Cr</a:t>
            </a:r>
            <a:r>
              <a:rPr lang="en-US" sz="1800" dirty="0">
                <a:effectLst/>
                <a:ea typeface="Verdana" panose="020B0604030504040204" pitchFamily="34" charset="0"/>
              </a:rPr>
              <a:t>edited every two years through the 20th year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effectLst/>
                <a:ea typeface="Verdana" panose="020B0604030504040204" pitchFamily="34" charset="0"/>
              </a:rPr>
              <a:t>Adds from 0.01% (essentially nothing) to 10% to the LTC benefit</a:t>
            </a:r>
            <a:endParaRPr lang="en-US" sz="1800" dirty="0">
              <a:ea typeface="Verdan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dirty="0">
                <a:ea typeface="Verdana" panose="020B0604030504040204" pitchFamily="34" charset="0"/>
              </a:rPr>
              <a:t>A</a:t>
            </a:r>
            <a:r>
              <a:rPr lang="en-US" sz="1800" dirty="0">
                <a:effectLst/>
                <a:ea typeface="Verdana" panose="020B0604030504040204" pitchFamily="34" charset="0"/>
              </a:rPr>
              <a:t>ttractive for people who will take good care of themselves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</a:rPr>
              <a:t>Online personal wellness concierge, wellness websites and apps</a:t>
            </a:r>
          </a:p>
          <a:p>
            <a:pPr lvl="1">
              <a:spcBef>
                <a:spcPts val="1200"/>
              </a:spcBef>
            </a:pPr>
            <a:r>
              <a:rPr lang="en-US" sz="1800" b="0" i="0" u="none" strike="noStrike" baseline="0" dirty="0">
                <a:solidFill>
                  <a:srgbClr val="000000"/>
                </a:solidFill>
                <a:ea typeface="Verdana" panose="020B0604030504040204" pitchFamily="34" charset="0"/>
              </a:rPr>
              <a:t>Personalized wellness plans</a:t>
            </a:r>
          </a:p>
          <a:p>
            <a:pPr lvl="1">
              <a:spcBef>
                <a:spcPts val="1200"/>
              </a:spcBef>
            </a:pPr>
            <a:r>
              <a:rPr lang="en-US" sz="1800" b="0" i="0" u="none" strike="noStrike" baseline="0" dirty="0">
                <a:solidFill>
                  <a:srgbClr val="000000"/>
                </a:solidFill>
                <a:ea typeface="Verdana" panose="020B0604030504040204" pitchFamily="34" charset="0"/>
              </a:rPr>
              <a:t>Measurable outcomes tracked by NeverStop Aging Map</a:t>
            </a:r>
          </a:p>
          <a:p>
            <a:pPr algn="l">
              <a:spcBef>
                <a:spcPts val="1200"/>
              </a:spcBef>
            </a:pPr>
            <a:r>
              <a:rPr lang="en-US" sz="1800" b="0" i="0" u="none" strike="noStrike" baseline="0" dirty="0">
                <a:solidFill>
                  <a:srgbClr val="000000"/>
                </a:solidFill>
                <a:ea typeface="Verdana" panose="020B0604030504040204" pitchFamily="34" charset="0"/>
              </a:rPr>
              <a:t>Offer</a:t>
            </a: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</a:rPr>
              <a:t>s</a:t>
            </a:r>
            <a:r>
              <a:rPr lang="en-US" sz="1800" b="0" i="0" u="none" strike="noStrike" baseline="0" dirty="0">
                <a:solidFill>
                  <a:srgbClr val="000000"/>
                </a:solidFill>
                <a:ea typeface="Verdana" panose="020B0604030504040204" pitchFamily="34" charset="0"/>
              </a:rPr>
              <a:t> subscriptions, discounts for wellness and aging services</a:t>
            </a:r>
            <a:endParaRPr lang="en-US" sz="1800" dirty="0">
              <a:effectLst/>
              <a:ea typeface="Verdan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C680BD-5C4D-B894-1A30-3CBDEA7D87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Advisor Use Only.  Not filed for use with Consumers.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3F1B49-CB03-E9A6-ED25-FB20D5405E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8A33DB-225B-465C-8A3B-D3AFE45E04B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052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D7E0F-BFFC-3E57-ED7D-3E10DB79A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28654-DE87-3E08-F496-CC780F7FA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4112E-6B64-E159-87F7-6AE9AA034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05000"/>
            <a:ext cx="8991600" cy="3763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ffectLst/>
                <a:ea typeface="Verdana" panose="020B0604030504040204" pitchFamily="34" charset="0"/>
              </a:rPr>
              <a:t>Accumulated </a:t>
            </a:r>
            <a:r>
              <a:rPr lang="en-US" sz="2400" dirty="0">
                <a:ea typeface="Verdana" panose="020B0604030504040204" pitchFamily="34" charset="0"/>
              </a:rPr>
              <a:t>with choice of index:</a:t>
            </a: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ea typeface="Verdana" panose="020B0604030504040204" pitchFamily="34" charset="0"/>
              </a:rPr>
              <a:t>Market Value Adjustment only when surrender charge applies and only if it reduces surrender value</a:t>
            </a:r>
          </a:p>
          <a:p>
            <a:pPr marL="0" indent="0">
              <a:buNone/>
            </a:pPr>
            <a:r>
              <a:rPr lang="en-US" sz="2400" dirty="0">
                <a:ea typeface="Verdana" panose="020B0604030504040204" pitchFamily="34" charset="0"/>
              </a:rPr>
              <a:t>MVA c</a:t>
            </a:r>
            <a:r>
              <a:rPr lang="en-US" sz="2400" dirty="0">
                <a:effectLst/>
                <a:ea typeface="Verdana" panose="020B0604030504040204" pitchFamily="34" charset="0"/>
              </a:rPr>
              <a:t>ushioned by minimum CV = 87.5% of premiums less charges less withdrawals plus earned yields (not less than 1% per annum or more than 3% per annum).</a:t>
            </a:r>
            <a:endParaRPr lang="en-US" sz="3600" dirty="0">
              <a:ea typeface="Verdan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DB6527-B8AF-F5DA-2F6B-BF73CD3097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19400" y="6381750"/>
            <a:ext cx="42672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For Advisor Use Only.  Not filed for use with Consumers.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E8B690-8F9D-AFF4-0E1A-19A20219F7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8A33DB-225B-465C-8A3B-D3AFE45E04B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279897-9D43-7A6E-E5E3-16A466551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363" y="2438400"/>
            <a:ext cx="6973273" cy="212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43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82489-69B8-255B-1043-B636444CF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C2E9E-757A-8E82-74DE-4966CE38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International Claims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20DA-6609-A318-C0D9-0A685CB14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effectLst/>
                <a:ea typeface="Verdana" panose="020B0604030504040204" pitchFamily="34" charset="0"/>
              </a:rPr>
              <a:t>Care may be provided anywhere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>
                <a:ea typeface="Verdana" panose="020B0604030504040204" pitchFamily="34" charset="0"/>
              </a:rPr>
              <a:t>B</a:t>
            </a:r>
            <a:r>
              <a:rPr lang="en-US" sz="2400" dirty="0">
                <a:effectLst/>
                <a:ea typeface="Verdana" panose="020B0604030504040204" pitchFamily="34" charset="0"/>
              </a:rPr>
              <a:t>ut a U.S. bank account is required to receive benefit payments</a:t>
            </a:r>
            <a:endParaRPr lang="en-US" sz="2400" dirty="0">
              <a:ea typeface="Verdana" panose="020B060403050404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>
                <a:effectLst/>
                <a:ea typeface="Verdana" panose="020B0604030504040204" pitchFamily="34" charset="0"/>
              </a:rPr>
              <a:t>A U.S. health care practitioner must provide the Plan of Care required at time of claim and for annual recertification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546875-7979-AA6B-C38B-F4EA9FC170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Advisor Use Only.  Not filed for use with Consumers.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628B6-58CF-DE84-8B7D-BF8F3041B8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8A33DB-225B-465C-8A3B-D3AFE45E04B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29663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89509-6381-F9A8-5A59-2593B3029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6629B-881B-2A3A-AF77-82559F589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EquiTrust?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A4BB3-DD35-2CC1-818A-B7DC2F9BF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8" y="2032793"/>
            <a:ext cx="8660524" cy="3763963"/>
          </a:xfrm>
        </p:spPr>
        <p:txBody>
          <a:bodyPr/>
          <a:lstStyle/>
          <a:p>
            <a:r>
              <a:rPr lang="en-US" dirty="0" err="1"/>
              <a:t>Guar’teed</a:t>
            </a:r>
            <a:r>
              <a:rPr lang="en-US" dirty="0"/>
              <a:t> Issue LTCi Linked-Benefit Annuity</a:t>
            </a:r>
          </a:p>
          <a:p>
            <a:r>
              <a:rPr lang="en-US" dirty="0"/>
              <a:t>Better yet: People declined elsewhere may get Preferred or Standard prices</a:t>
            </a:r>
          </a:p>
          <a:p>
            <a:pPr lvl="1"/>
            <a:r>
              <a:rPr lang="en-US" dirty="0"/>
              <a:t> No height/weight chart</a:t>
            </a:r>
          </a:p>
          <a:p>
            <a:pPr lvl="1"/>
            <a:r>
              <a:rPr lang="en-US" dirty="0"/>
              <a:t> MS, AIDS, SLE, Strokes, Diabetes, Alcoholism, Parkinson’s, bi-polar, etc. might  be “Preferred” risk</a:t>
            </a:r>
          </a:p>
          <a:p>
            <a:r>
              <a:rPr lang="en-US" dirty="0"/>
              <a:t>Not yet available in CA, CT, IN &amp; NY.</a:t>
            </a:r>
          </a:p>
          <a:p>
            <a:r>
              <a:rPr lang="en-US" dirty="0"/>
              <a:t>EquiTrust sales contacts: </a:t>
            </a:r>
          </a:p>
          <a:p>
            <a:pPr lvl="1"/>
            <a:r>
              <a:rPr lang="en-US" dirty="0"/>
              <a:t>866-398-3694</a:t>
            </a:r>
          </a:p>
          <a:p>
            <a:pPr lvl="1"/>
            <a:r>
              <a:rPr lang="en-US" u="sng" dirty="0">
                <a:hlinkClick r:id="rId2"/>
              </a:rPr>
              <a:t>Sales.support@equitrust.com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B8415-D46A-8C3A-1A69-2D9A8E1472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ADF196-1121-4EE2-88FE-6AEFBF153357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9D1771-C660-1656-724B-18D89BABB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112" y="786962"/>
            <a:ext cx="4857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10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FE6C9-C3F0-9ADD-89EB-8A0FE6C70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752DE-A776-BE8E-FEA0-7494FB8A2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537"/>
            <a:ext cx="8229600" cy="1447800"/>
          </a:xfrm>
        </p:spPr>
        <p:txBody>
          <a:bodyPr>
            <a:noAutofit/>
          </a:bodyPr>
          <a:lstStyle/>
          <a:p>
            <a:r>
              <a:rPr lang="en-US" sz="3600" dirty="0"/>
              <a:t>$100K Age 67 Unisex compared to State Life &amp; Global Atlantic</a:t>
            </a:r>
            <a:br>
              <a:rPr lang="en-US" sz="3600" dirty="0"/>
            </a:br>
            <a:r>
              <a:rPr lang="en-US" sz="3600" dirty="0"/>
              <a:t>as of December 7,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9986D-638F-BC1F-B0AE-184C798BE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2133600"/>
            <a:ext cx="8724900" cy="3763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572C88-336E-FBEC-EA3E-C96045C12B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ADF196-1121-4EE2-88FE-6AEFBF153357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DCBE7BD-6DE8-DA84-5A64-E84F6E0E1B16}"/>
              </a:ext>
            </a:extLst>
          </p:cNvPr>
          <p:cNvGraphicFramePr>
            <a:graphicFrameLocks noGrp="1"/>
          </p:cNvGraphicFramePr>
          <p:nvPr/>
        </p:nvGraphicFramePr>
        <p:xfrm>
          <a:off x="42041" y="1752599"/>
          <a:ext cx="7543800" cy="4934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523163509"/>
                    </a:ext>
                  </a:extLst>
                </a:gridCol>
                <a:gridCol w="1405759">
                  <a:extLst>
                    <a:ext uri="{9D8B030D-6E8A-4147-A177-3AD203B41FA5}">
                      <a16:colId xmlns:a16="http://schemas.microsoft.com/office/drawing/2014/main" val="204295496"/>
                    </a:ext>
                  </a:extLst>
                </a:gridCol>
                <a:gridCol w="1337441">
                  <a:extLst>
                    <a:ext uri="{9D8B030D-6E8A-4147-A177-3AD203B41FA5}">
                      <a16:colId xmlns:a16="http://schemas.microsoft.com/office/drawing/2014/main" val="400591759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34900611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091237339"/>
                    </a:ext>
                  </a:extLst>
                </a:gridCol>
              </a:tblGrid>
              <a:tr h="54749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Guaranteed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EquiTrust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Global Atlantic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State Life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700946"/>
                  </a:ext>
                </a:extLst>
              </a:tr>
              <a:tr h="379732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Bridge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ForeCare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AnnCare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AnCareII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17421431"/>
                  </a:ext>
                </a:extLst>
              </a:tr>
              <a:tr h="51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Benefit Period(months):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72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9295803"/>
                  </a:ext>
                </a:extLst>
              </a:tr>
              <a:tr h="51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Elimination Period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90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90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44088601"/>
                  </a:ext>
                </a:extLst>
              </a:tr>
              <a:tr h="4325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Class: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Preferred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Preferred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38035484"/>
                  </a:ext>
                </a:extLst>
              </a:tr>
              <a:tr h="51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Monthly max:   year 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$2,412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$4,167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$2,754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$4,192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54525643"/>
                  </a:ext>
                </a:extLst>
              </a:tr>
              <a:tr h="51063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year 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$3,184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$4,167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$2,867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$4,217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00915736"/>
                  </a:ext>
                </a:extLst>
              </a:tr>
              <a:tr h="51063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year 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$3,998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$4,167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$2,985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$4,241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989414"/>
                  </a:ext>
                </a:extLst>
              </a:tr>
              <a:tr h="51063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year 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$4,856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$4,167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$3,107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$4,264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13000986"/>
                  </a:ext>
                </a:extLst>
              </a:tr>
              <a:tr h="51063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year 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$5,760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$4,167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$3,234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$4,286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2974933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2D7080-F206-130B-6782-1CE85233252B}"/>
              </a:ext>
            </a:extLst>
          </p:cNvPr>
          <p:cNvSpPr txBox="1"/>
          <p:nvPr/>
        </p:nvSpPr>
        <p:spPr>
          <a:xfrm>
            <a:off x="7641021" y="1814978"/>
            <a:ext cx="140575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By 5</a:t>
            </a:r>
            <a:r>
              <a:rPr lang="en-US" sz="2000" baseline="30000" dirty="0"/>
              <a:t>th</a:t>
            </a:r>
            <a:r>
              <a:rPr lang="en-US" sz="2000" dirty="0"/>
              <a:t> year, EquiTrust </a:t>
            </a:r>
            <a:r>
              <a:rPr lang="en-US" sz="2000" dirty="0" err="1"/>
              <a:t>Pfd</a:t>
            </a:r>
            <a:r>
              <a:rPr lang="en-US" sz="2000" dirty="0"/>
              <a:t> Class </a:t>
            </a:r>
            <a:r>
              <a:rPr lang="en-US" sz="2000" dirty="0" err="1"/>
              <a:t>guar’d</a:t>
            </a:r>
            <a:r>
              <a:rPr lang="en-US" sz="2000" dirty="0"/>
              <a:t> values pay more in 5 yrs than others do in 6 yrs.</a:t>
            </a:r>
          </a:p>
          <a:p>
            <a:r>
              <a:rPr lang="en-US" sz="2000" dirty="0"/>
              <a:t>True for std-to-std </a:t>
            </a:r>
            <a:r>
              <a:rPr lang="en-US" sz="2000" dirty="0" err="1"/>
              <a:t>cf’d</a:t>
            </a:r>
            <a:r>
              <a:rPr lang="en-US" sz="2000" dirty="0"/>
              <a:t> to Global</a:t>
            </a:r>
          </a:p>
        </p:txBody>
      </p:sp>
    </p:spTree>
    <p:extLst>
      <p:ext uri="{BB962C8B-B14F-4D97-AF65-F5344CB8AC3E}">
        <p14:creationId xmlns:p14="http://schemas.microsoft.com/office/powerpoint/2010/main" val="715715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A8E3C-58F4-580D-05CD-B48D401C2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B5683-9C6A-FB73-CF32-CA9CD24B8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537"/>
            <a:ext cx="8229600" cy="1447800"/>
          </a:xfrm>
        </p:spPr>
        <p:txBody>
          <a:bodyPr>
            <a:noAutofit/>
          </a:bodyPr>
          <a:lstStyle/>
          <a:p>
            <a:r>
              <a:rPr lang="en-US" sz="3600" dirty="0"/>
              <a:t>$100K Age 67 Unisex compared to State Life &amp; Global Atlantic</a:t>
            </a:r>
            <a:br>
              <a:rPr lang="en-US" sz="3600" dirty="0"/>
            </a:br>
            <a:r>
              <a:rPr lang="en-US" sz="3600" dirty="0"/>
              <a:t>as of December 7,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A215E-27EA-A959-20FC-DDF5E4FD9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2133600"/>
            <a:ext cx="8724900" cy="3763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E5B8D-88F4-5279-8F64-DACE03F050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ADF196-1121-4EE2-88FE-6AEFBF153357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B2FF1C5-9CA1-A656-879C-F90CA6309BFC}"/>
              </a:ext>
            </a:extLst>
          </p:cNvPr>
          <p:cNvGraphicFramePr>
            <a:graphicFrameLocks noGrp="1"/>
          </p:cNvGraphicFramePr>
          <p:nvPr/>
        </p:nvGraphicFramePr>
        <p:xfrm>
          <a:off x="1143000" y="1785938"/>
          <a:ext cx="7239000" cy="50720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2168">
                  <a:extLst>
                    <a:ext uri="{9D8B030D-6E8A-4147-A177-3AD203B41FA5}">
                      <a16:colId xmlns:a16="http://schemas.microsoft.com/office/drawing/2014/main" val="2699828705"/>
                    </a:ext>
                  </a:extLst>
                </a:gridCol>
                <a:gridCol w="1215786">
                  <a:extLst>
                    <a:ext uri="{9D8B030D-6E8A-4147-A177-3AD203B41FA5}">
                      <a16:colId xmlns:a16="http://schemas.microsoft.com/office/drawing/2014/main" val="807331717"/>
                    </a:ext>
                  </a:extLst>
                </a:gridCol>
                <a:gridCol w="1215786">
                  <a:extLst>
                    <a:ext uri="{9D8B030D-6E8A-4147-A177-3AD203B41FA5}">
                      <a16:colId xmlns:a16="http://schemas.microsoft.com/office/drawing/2014/main" val="344823011"/>
                    </a:ext>
                  </a:extLst>
                </a:gridCol>
                <a:gridCol w="972630">
                  <a:extLst>
                    <a:ext uri="{9D8B030D-6E8A-4147-A177-3AD203B41FA5}">
                      <a16:colId xmlns:a16="http://schemas.microsoft.com/office/drawing/2014/main" val="2970320729"/>
                    </a:ext>
                  </a:extLst>
                </a:gridCol>
                <a:gridCol w="972630">
                  <a:extLst>
                    <a:ext uri="{9D8B030D-6E8A-4147-A177-3AD203B41FA5}">
                      <a16:colId xmlns:a16="http://schemas.microsoft.com/office/drawing/2014/main" val="2900489134"/>
                    </a:ext>
                  </a:extLst>
                </a:gridCol>
              </a:tblGrid>
              <a:tr h="4130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Guaranteed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EquiTrust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Global Atlantic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State Life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456827"/>
                  </a:ext>
                </a:extLst>
              </a:tr>
              <a:tr h="384005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Bridge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ForeCare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AnnCare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AnnCareII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0827485"/>
                  </a:ext>
                </a:extLst>
              </a:tr>
              <a:tr h="4750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Benefit Period (months):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72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72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72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91911186"/>
                  </a:ext>
                </a:extLst>
              </a:tr>
              <a:tr h="4750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Elimination Period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90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90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988904"/>
                  </a:ext>
                </a:extLst>
              </a:tr>
              <a:tr h="4750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Class: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Preferred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Preferred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23782350"/>
                  </a:ext>
                </a:extLst>
              </a:tr>
              <a:tr h="475005">
                <a:tc>
                  <a:txBody>
                    <a:bodyPr/>
                    <a:lstStyle/>
                    <a:p>
                      <a:pPr marL="0" marR="0" lvl="0" indent="0" algn="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>
                          <a:effectLst/>
                        </a:rPr>
                        <a:t>Monthly max:  year 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$5,760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$4,167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$3,234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$4,286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83866550"/>
                  </a:ext>
                </a:extLst>
              </a:tr>
              <a:tr h="47500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year 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$5,875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$4,167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$3,318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$4,261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91755540"/>
                  </a:ext>
                </a:extLst>
              </a:tr>
              <a:tr h="47500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year 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$6,359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$4,167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$3,677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$4,164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32259040"/>
                  </a:ext>
                </a:extLst>
              </a:tr>
              <a:tr h="47500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year 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$5,992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$4,167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$4,181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$4,045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35137072"/>
                  </a:ext>
                </a:extLst>
              </a:tr>
              <a:tr h="47500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year 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$7,752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$4,167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$4,753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$3,930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67069444"/>
                  </a:ext>
                </a:extLst>
              </a:tr>
              <a:tr h="47500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year 30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$7,752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$4,167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$6,144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$3,709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24613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695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296E7-95F8-B963-E4EA-388377496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F8100-AEFD-0A7B-5C40-325F9DA4C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537"/>
            <a:ext cx="8229600" cy="1447800"/>
          </a:xfrm>
        </p:spPr>
        <p:txBody>
          <a:bodyPr>
            <a:noAutofit/>
          </a:bodyPr>
          <a:lstStyle/>
          <a:p>
            <a:r>
              <a:rPr lang="en-US" sz="3600" dirty="0"/>
              <a:t>$100K Age 67 Unisex compared to State Life &amp; Global Atlantic</a:t>
            </a:r>
            <a:br>
              <a:rPr lang="en-US" sz="3600" dirty="0"/>
            </a:br>
            <a:r>
              <a:rPr lang="en-US" sz="3600" dirty="0"/>
              <a:t>as of December 7,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6A0BC-87A2-118E-1343-B27E4BF74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2133600"/>
            <a:ext cx="8724900" cy="3763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1E53B-0F2C-0E81-9485-EE3F73047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ADF196-1121-4EE2-88FE-6AEFBF153357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22D568C-8B88-7B47-CC8B-4C6981F396BE}"/>
              </a:ext>
            </a:extLst>
          </p:cNvPr>
          <p:cNvGraphicFramePr>
            <a:graphicFrameLocks noGrp="1"/>
          </p:cNvGraphicFramePr>
          <p:nvPr/>
        </p:nvGraphicFramePr>
        <p:xfrm>
          <a:off x="23648" y="1785935"/>
          <a:ext cx="7239000" cy="50720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2168">
                  <a:extLst>
                    <a:ext uri="{9D8B030D-6E8A-4147-A177-3AD203B41FA5}">
                      <a16:colId xmlns:a16="http://schemas.microsoft.com/office/drawing/2014/main" val="2699828705"/>
                    </a:ext>
                  </a:extLst>
                </a:gridCol>
                <a:gridCol w="1215786">
                  <a:extLst>
                    <a:ext uri="{9D8B030D-6E8A-4147-A177-3AD203B41FA5}">
                      <a16:colId xmlns:a16="http://schemas.microsoft.com/office/drawing/2014/main" val="807331717"/>
                    </a:ext>
                  </a:extLst>
                </a:gridCol>
                <a:gridCol w="1215786">
                  <a:extLst>
                    <a:ext uri="{9D8B030D-6E8A-4147-A177-3AD203B41FA5}">
                      <a16:colId xmlns:a16="http://schemas.microsoft.com/office/drawing/2014/main" val="344823011"/>
                    </a:ext>
                  </a:extLst>
                </a:gridCol>
                <a:gridCol w="972630">
                  <a:extLst>
                    <a:ext uri="{9D8B030D-6E8A-4147-A177-3AD203B41FA5}">
                      <a16:colId xmlns:a16="http://schemas.microsoft.com/office/drawing/2014/main" val="2970320729"/>
                    </a:ext>
                  </a:extLst>
                </a:gridCol>
                <a:gridCol w="972630">
                  <a:extLst>
                    <a:ext uri="{9D8B030D-6E8A-4147-A177-3AD203B41FA5}">
                      <a16:colId xmlns:a16="http://schemas.microsoft.com/office/drawing/2014/main" val="2900489134"/>
                    </a:ext>
                  </a:extLst>
                </a:gridCol>
              </a:tblGrid>
              <a:tr h="4130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Projected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EquiTrust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Global Atlantic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State Life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456827"/>
                  </a:ext>
                </a:extLst>
              </a:tr>
              <a:tr h="384005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Bridge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ForeCare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AnnCare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AnnCareII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0827485"/>
                  </a:ext>
                </a:extLst>
              </a:tr>
              <a:tr h="4750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Benefit Period (months):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72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72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72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91911186"/>
                  </a:ext>
                </a:extLst>
              </a:tr>
              <a:tr h="4750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Elimination Period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90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90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988904"/>
                  </a:ext>
                </a:extLst>
              </a:tr>
              <a:tr h="4750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Class: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Preferred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Preferred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23782350"/>
                  </a:ext>
                </a:extLst>
              </a:tr>
              <a:tr h="475005">
                <a:tc>
                  <a:txBody>
                    <a:bodyPr/>
                    <a:lstStyle/>
                    <a:p>
                      <a:pPr marL="0" marR="0" lvl="0" indent="0" algn="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>
                          <a:effectLst/>
                        </a:rPr>
                        <a:t>Monthly max:  year 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$5,947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$4,167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$3,234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$4,296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83866550"/>
                  </a:ext>
                </a:extLst>
              </a:tr>
              <a:tr h="47500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year 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$6,157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$4,167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$3,367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$4,322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91755540"/>
                  </a:ext>
                </a:extLst>
              </a:tr>
              <a:tr h="47500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year 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$6,835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$4,167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$3,954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$4,428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32259040"/>
                  </a:ext>
                </a:extLst>
              </a:tr>
              <a:tr h="47500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year 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$7,699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$4,167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$4,834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$4,563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35137072"/>
                  </a:ext>
                </a:extLst>
              </a:tr>
              <a:tr h="47500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year 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$8,742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$4,167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$5,909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$4,700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67069444"/>
                  </a:ext>
                </a:extLst>
              </a:tr>
              <a:tr h="47500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year 30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$8,742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$4,167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$8,417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$4,982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2461342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9247740-7386-9918-3ACF-B85C4645F953}"/>
              </a:ext>
            </a:extLst>
          </p:cNvPr>
          <p:cNvSpPr txBox="1"/>
          <p:nvPr/>
        </p:nvSpPr>
        <p:spPr>
          <a:xfrm>
            <a:off x="7287610" y="1844020"/>
            <a:ext cx="185639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By 5</a:t>
            </a:r>
            <a:r>
              <a:rPr lang="en-US" sz="2000" baseline="30000" dirty="0"/>
              <a:t>th</a:t>
            </a:r>
            <a:r>
              <a:rPr lang="en-US" sz="2000" dirty="0"/>
              <a:t> year, EquiTrust </a:t>
            </a:r>
            <a:r>
              <a:rPr lang="en-US" sz="2000" dirty="0" err="1"/>
              <a:t>Pfd</a:t>
            </a:r>
            <a:r>
              <a:rPr lang="en-US" sz="2000" dirty="0"/>
              <a:t> Class projected values also pay more in 5 yrs than others do in 6 years.</a:t>
            </a:r>
          </a:p>
          <a:p>
            <a:r>
              <a:rPr lang="en-US" sz="2000" dirty="0"/>
              <a:t>True also for std-to-std comparison with Global.</a:t>
            </a:r>
          </a:p>
        </p:txBody>
      </p:sp>
    </p:spTree>
    <p:extLst>
      <p:ext uri="{BB962C8B-B14F-4D97-AF65-F5344CB8AC3E}">
        <p14:creationId xmlns:p14="http://schemas.microsoft.com/office/powerpoint/2010/main" val="3519615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6C060-2EC9-40E6-9BA7-991CBCEF0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4E360-36ED-4603-ACF4-6FA295094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93" y="1828800"/>
            <a:ext cx="8281555" cy="376396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Ask us to get you appointed so you can access EquiTrust’s Bridge micro-website.</a:t>
            </a:r>
          </a:p>
          <a:p>
            <a:pPr>
              <a:buFont typeface="+mj-lt"/>
              <a:buAutoNum type="arabicPeriod"/>
            </a:pPr>
            <a:r>
              <a:rPr lang="en-US" dirty="0"/>
              <a:t>Take EquiTrust’s on-line product training.</a:t>
            </a:r>
          </a:p>
          <a:p>
            <a:pPr>
              <a:buFont typeface="+mj-lt"/>
              <a:buAutoNum type="arabicPeriod"/>
            </a:pPr>
            <a:r>
              <a:rPr lang="en-US" dirty="0"/>
              <a:t>Need both LTCi and Annuity certification</a:t>
            </a:r>
          </a:p>
          <a:p>
            <a:pPr>
              <a:buFont typeface="+mj-lt"/>
              <a:buAutoNum type="arabicPeriod"/>
            </a:pPr>
            <a:r>
              <a:rPr lang="en-US" dirty="0"/>
              <a:t>Also need AML training.</a:t>
            </a:r>
          </a:p>
          <a:p>
            <a:pPr>
              <a:buFont typeface="+mj-lt"/>
              <a:buAutoNum type="arabicPeriod"/>
            </a:pPr>
            <a:r>
              <a:rPr lang="en-US" dirty="0"/>
              <a:t>When you get appointed, you’ll get an email asking you to visit their </a:t>
            </a:r>
            <a:r>
              <a:rPr lang="en-US" u="sng" dirty="0">
                <a:hlinkClick r:id="rId2"/>
              </a:rPr>
              <a:t>Agent Gateway Website</a:t>
            </a:r>
            <a:r>
              <a:rPr lang="en-US" dirty="0"/>
              <a:t> to register your account. </a:t>
            </a:r>
          </a:p>
          <a:p>
            <a:pPr>
              <a:buFont typeface="+mj-lt"/>
              <a:buAutoNum type="arabicPeriod"/>
            </a:pPr>
            <a:r>
              <a:rPr lang="en-US" dirty="0"/>
              <a:t>Going to EquiTrust websites, use Chrome.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F238C-533B-4FD1-B7BD-683AB4BF7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EEB296-FA81-468F-99CA-A1A0A907285B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940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2A897-ABD7-ECF8-3167-90A8E5781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966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highlight>
                  <a:srgbClr val="800080"/>
                </a:highlight>
              </a:rPr>
              <a:t>Illustration Observations</a:t>
            </a:r>
            <a:br>
              <a:rPr lang="en-US" dirty="0">
                <a:highlight>
                  <a:srgbClr val="800080"/>
                </a:highlight>
              </a:rPr>
            </a:br>
            <a:br>
              <a:rPr lang="en-US" dirty="0">
                <a:highlight>
                  <a:srgbClr val="800080"/>
                </a:highlight>
              </a:rPr>
            </a:br>
            <a:r>
              <a:rPr lang="en-US" dirty="0">
                <a:highlight>
                  <a:srgbClr val="800080"/>
                </a:highlight>
              </a:rPr>
              <a:t>So, you won’t be surprised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A22CF-843F-15F0-6EE8-E588BD21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3C45F-6509-44C2-B3B8-792F7C93C40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355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74473-3EA9-A19F-A214-E2C64D73B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0C897-128A-D88E-8EA0-D52D9A1C0D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ADF196-1121-4EE2-88FE-6AEFBF153357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B3CFBD7-745F-4CF9-F401-8942100B5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30969"/>
            <a:ext cx="8534400" cy="1447800"/>
          </a:xfrm>
        </p:spPr>
        <p:txBody>
          <a:bodyPr>
            <a:normAutofit fontScale="90000"/>
          </a:bodyPr>
          <a:lstStyle/>
          <a:p>
            <a:r>
              <a:rPr lang="en-US" dirty="0"/>
              <a:t>Long-Term Care by the Numbers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A253A44-74A2-5081-DCF6-552C98DB97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636326"/>
              </p:ext>
            </p:extLst>
          </p:nvPr>
        </p:nvGraphicFramePr>
        <p:xfrm>
          <a:off x="304800" y="1828800"/>
          <a:ext cx="8534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DF3636D-3078-E822-73B5-346447F675AB}"/>
              </a:ext>
            </a:extLst>
          </p:cNvPr>
          <p:cNvSpPr txBox="1"/>
          <p:nvPr/>
        </p:nvSpPr>
        <p:spPr>
          <a:xfrm>
            <a:off x="246138" y="6400800"/>
            <a:ext cx="3944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Sources : Morningstar, AALTCI, KKF </a:t>
            </a:r>
          </a:p>
        </p:txBody>
      </p:sp>
    </p:spTree>
    <p:extLst>
      <p:ext uri="{BB962C8B-B14F-4D97-AF65-F5344CB8AC3E}">
        <p14:creationId xmlns:p14="http://schemas.microsoft.com/office/powerpoint/2010/main" val="148295395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68F32-FCDF-29B4-C8CA-7E657B17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Projected Interest and Index Credits Bounce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66C34-A110-24C2-7E6D-78C03940F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1752600"/>
            <a:ext cx="6400800" cy="3657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ffectLst/>
                <a:ea typeface="Verdana" panose="020B0604030504040204" pitchFamily="34" charset="0"/>
              </a:rPr>
              <a:t>They are low in years 2, 5, 9, 12, 15 and 19, as in those years, EquiTrust presumes the index will do poorly.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3CB077-8D6A-7085-D6C8-99DF6C0327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Advisor Use Only.  Not filed for use with Consumers.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776059-B13A-3E6A-A062-34E1AD392F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8A33DB-225B-465C-8A3B-D3AFE45E04B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784498C-F3BE-F884-2625-8CE6CD96E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352012"/>
              </p:ext>
            </p:extLst>
          </p:nvPr>
        </p:nvGraphicFramePr>
        <p:xfrm>
          <a:off x="0" y="1752600"/>
          <a:ext cx="1600200" cy="6477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78780927"/>
                    </a:ext>
                  </a:extLst>
                </a:gridCol>
              </a:tblGrid>
              <a:tr h="2749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Interest &amp; Index Credits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b"/>
                </a:tc>
                <a:extLst>
                  <a:ext uri="{0D108BD9-81ED-4DB2-BD59-A6C34878D82A}">
                    <a16:rowId xmlns:a16="http://schemas.microsoft.com/office/drawing/2014/main" val="209188914"/>
                  </a:ext>
                </a:extLst>
              </a:tr>
              <a:tr h="21956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$6,177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b"/>
                </a:tc>
                <a:extLst>
                  <a:ext uri="{0D108BD9-81ED-4DB2-BD59-A6C34878D82A}">
                    <a16:rowId xmlns:a16="http://schemas.microsoft.com/office/drawing/2014/main" val="2662714611"/>
                  </a:ext>
                </a:extLst>
              </a:tr>
              <a:tr h="21956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$2,319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b"/>
                </a:tc>
                <a:extLst>
                  <a:ext uri="{0D108BD9-81ED-4DB2-BD59-A6C34878D82A}">
                    <a16:rowId xmlns:a16="http://schemas.microsoft.com/office/drawing/2014/main" val="1577393292"/>
                  </a:ext>
                </a:extLst>
              </a:tr>
              <a:tr h="21956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$6,654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b"/>
                </a:tc>
                <a:extLst>
                  <a:ext uri="{0D108BD9-81ED-4DB2-BD59-A6C34878D82A}">
                    <a16:rowId xmlns:a16="http://schemas.microsoft.com/office/drawing/2014/main" val="2182598481"/>
                  </a:ext>
                </a:extLst>
              </a:tr>
              <a:tr h="21956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$7,064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b"/>
                </a:tc>
                <a:extLst>
                  <a:ext uri="{0D108BD9-81ED-4DB2-BD59-A6C34878D82A}">
                    <a16:rowId xmlns:a16="http://schemas.microsoft.com/office/drawing/2014/main" val="4159355955"/>
                  </a:ext>
                </a:extLst>
              </a:tr>
              <a:tr h="21956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$2,607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b"/>
                </a:tc>
                <a:extLst>
                  <a:ext uri="{0D108BD9-81ED-4DB2-BD59-A6C34878D82A}">
                    <a16:rowId xmlns:a16="http://schemas.microsoft.com/office/drawing/2014/main" val="286707612"/>
                  </a:ext>
                </a:extLst>
              </a:tr>
              <a:tr h="21956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$7,538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b"/>
                </a:tc>
                <a:extLst>
                  <a:ext uri="{0D108BD9-81ED-4DB2-BD59-A6C34878D82A}">
                    <a16:rowId xmlns:a16="http://schemas.microsoft.com/office/drawing/2014/main" val="2227292643"/>
                  </a:ext>
                </a:extLst>
              </a:tr>
              <a:tr h="21956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$7,970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b"/>
                </a:tc>
                <a:extLst>
                  <a:ext uri="{0D108BD9-81ED-4DB2-BD59-A6C34878D82A}">
                    <a16:rowId xmlns:a16="http://schemas.microsoft.com/office/drawing/2014/main" val="740687110"/>
                  </a:ext>
                </a:extLst>
              </a:tr>
              <a:tr h="21956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$8,423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b"/>
                </a:tc>
                <a:extLst>
                  <a:ext uri="{0D108BD9-81ED-4DB2-BD59-A6C34878D82A}">
                    <a16:rowId xmlns:a16="http://schemas.microsoft.com/office/drawing/2014/main" val="3956013309"/>
                  </a:ext>
                </a:extLst>
              </a:tr>
              <a:tr h="21956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$2,994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b"/>
                </a:tc>
                <a:extLst>
                  <a:ext uri="{0D108BD9-81ED-4DB2-BD59-A6C34878D82A}">
                    <a16:rowId xmlns:a16="http://schemas.microsoft.com/office/drawing/2014/main" val="813840546"/>
                  </a:ext>
                </a:extLst>
              </a:tr>
              <a:tr h="21956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$8,946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b"/>
                </a:tc>
                <a:extLst>
                  <a:ext uri="{0D108BD9-81ED-4DB2-BD59-A6C34878D82A}">
                    <a16:rowId xmlns:a16="http://schemas.microsoft.com/office/drawing/2014/main" val="1742800851"/>
                  </a:ext>
                </a:extLst>
              </a:tr>
              <a:tr h="21956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$9,442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b"/>
                </a:tc>
                <a:extLst>
                  <a:ext uri="{0D108BD9-81ED-4DB2-BD59-A6C34878D82A}">
                    <a16:rowId xmlns:a16="http://schemas.microsoft.com/office/drawing/2014/main" val="1425515573"/>
                  </a:ext>
                </a:extLst>
              </a:tr>
              <a:tr h="21956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$3,302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b"/>
                </a:tc>
                <a:extLst>
                  <a:ext uri="{0D108BD9-81ED-4DB2-BD59-A6C34878D82A}">
                    <a16:rowId xmlns:a16="http://schemas.microsoft.com/office/drawing/2014/main" val="427006591"/>
                  </a:ext>
                </a:extLst>
              </a:tr>
              <a:tr h="21956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$9,975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b"/>
                </a:tc>
                <a:extLst>
                  <a:ext uri="{0D108BD9-81ED-4DB2-BD59-A6C34878D82A}">
                    <a16:rowId xmlns:a16="http://schemas.microsoft.com/office/drawing/2014/main" val="3328749330"/>
                  </a:ext>
                </a:extLst>
              </a:tr>
              <a:tr h="21956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$10,515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b"/>
                </a:tc>
                <a:extLst>
                  <a:ext uri="{0D108BD9-81ED-4DB2-BD59-A6C34878D82A}">
                    <a16:rowId xmlns:a16="http://schemas.microsoft.com/office/drawing/2014/main" val="105823861"/>
                  </a:ext>
                </a:extLst>
              </a:tr>
              <a:tr h="21956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$3,624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b"/>
                </a:tc>
                <a:extLst>
                  <a:ext uri="{0D108BD9-81ED-4DB2-BD59-A6C34878D82A}">
                    <a16:rowId xmlns:a16="http://schemas.microsoft.com/office/drawing/2014/main" val="618171470"/>
                  </a:ext>
                </a:extLst>
              </a:tr>
              <a:tr h="21956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$11,102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b"/>
                </a:tc>
                <a:extLst>
                  <a:ext uri="{0D108BD9-81ED-4DB2-BD59-A6C34878D82A}">
                    <a16:rowId xmlns:a16="http://schemas.microsoft.com/office/drawing/2014/main" val="3775625123"/>
                  </a:ext>
                </a:extLst>
              </a:tr>
              <a:tr h="21956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$11,677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b"/>
                </a:tc>
                <a:extLst>
                  <a:ext uri="{0D108BD9-81ED-4DB2-BD59-A6C34878D82A}">
                    <a16:rowId xmlns:a16="http://schemas.microsoft.com/office/drawing/2014/main" val="1038706466"/>
                  </a:ext>
                </a:extLst>
              </a:tr>
              <a:tr h="21956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$12,263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b"/>
                </a:tc>
                <a:extLst>
                  <a:ext uri="{0D108BD9-81ED-4DB2-BD59-A6C34878D82A}">
                    <a16:rowId xmlns:a16="http://schemas.microsoft.com/office/drawing/2014/main" val="1552183067"/>
                  </a:ext>
                </a:extLst>
              </a:tr>
              <a:tr h="21956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$4,060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b"/>
                </a:tc>
                <a:extLst>
                  <a:ext uri="{0D108BD9-81ED-4DB2-BD59-A6C34878D82A}">
                    <a16:rowId xmlns:a16="http://schemas.microsoft.com/office/drawing/2014/main" val="2867690934"/>
                  </a:ext>
                </a:extLst>
              </a:tr>
              <a:tr h="21956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$12,784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b"/>
                </a:tc>
                <a:extLst>
                  <a:ext uri="{0D108BD9-81ED-4DB2-BD59-A6C34878D82A}">
                    <a16:rowId xmlns:a16="http://schemas.microsoft.com/office/drawing/2014/main" val="2916942742"/>
                  </a:ext>
                </a:extLst>
              </a:tr>
              <a:tr h="21956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$17,278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b"/>
                </a:tc>
                <a:extLst>
                  <a:ext uri="{0D108BD9-81ED-4DB2-BD59-A6C34878D82A}">
                    <a16:rowId xmlns:a16="http://schemas.microsoft.com/office/drawing/2014/main" val="3466048645"/>
                  </a:ext>
                </a:extLst>
              </a:tr>
              <a:tr h="21956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$19,539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b"/>
                </a:tc>
                <a:extLst>
                  <a:ext uri="{0D108BD9-81ED-4DB2-BD59-A6C34878D82A}">
                    <a16:rowId xmlns:a16="http://schemas.microsoft.com/office/drawing/2014/main" val="768672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77315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AA793-2EB8-B60C-62B6-9B77C19F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Guaranteed Illustrations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B6928-F506-A297-3DA8-96A9D8375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362200"/>
            <a:ext cx="8686800" cy="3763963"/>
          </a:xfrm>
        </p:spPr>
        <p:txBody>
          <a:bodyPr/>
          <a:lstStyle/>
          <a:p>
            <a:pPr marL="0" marR="0" indent="0">
              <a:spcBef>
                <a:spcPts val="600"/>
              </a:spcBef>
              <a:buNone/>
            </a:pPr>
            <a:r>
              <a:rPr lang="en-US" dirty="0">
                <a:effectLst/>
                <a:latin typeface="+mj-lt"/>
                <a:ea typeface="Verdana" panose="020B0604030504040204" pitchFamily="34" charset="0"/>
              </a:rPr>
              <a:t>Typically run out of </a:t>
            </a:r>
            <a:r>
              <a:rPr lang="en-US" dirty="0">
                <a:latin typeface="+mj-lt"/>
                <a:ea typeface="Verdana" panose="020B0604030504040204" pitchFamily="34" charset="0"/>
              </a:rPr>
              <a:t>accumulation</a:t>
            </a:r>
            <a:r>
              <a:rPr lang="en-US" dirty="0">
                <a:effectLst/>
                <a:latin typeface="+mj-lt"/>
                <a:ea typeface="Verdana" panose="020B0604030504040204" pitchFamily="34" charset="0"/>
              </a:rPr>
              <a:t> value by age 100.  </a:t>
            </a:r>
          </a:p>
          <a:p>
            <a:pPr marL="0" marR="0" indent="0">
              <a:spcBef>
                <a:spcPts val="1200"/>
              </a:spcBef>
              <a:buNone/>
            </a:pPr>
            <a:r>
              <a:rPr lang="en-US" b="1" dirty="0">
                <a:effectLst/>
                <a:latin typeface="+mj-lt"/>
                <a:ea typeface="Verdana" panose="020B0604030504040204" pitchFamily="34" charset="0"/>
              </a:rPr>
              <a:t>The LTCi benefit continues to be guaranteed thereafter.</a:t>
            </a:r>
          </a:p>
          <a:p>
            <a:pPr marL="0" marR="0" indent="0">
              <a:spcBef>
                <a:spcPts val="1200"/>
              </a:spcBef>
              <a:buNone/>
            </a:pPr>
            <a:r>
              <a:rPr lang="en-US" dirty="0">
                <a:latin typeface="+mj-lt"/>
                <a:ea typeface="Verdana" panose="020B0604030504040204" pitchFamily="34" charset="0"/>
              </a:rPr>
              <a:t>Bu</a:t>
            </a:r>
            <a:r>
              <a:rPr lang="en-US" dirty="0">
                <a:effectLst/>
                <a:latin typeface="+mj-lt"/>
                <a:ea typeface="Verdana" panose="020B0604030504040204" pitchFamily="34" charset="0"/>
              </a:rPr>
              <a:t>t annuitization &amp; cash surrender are NA if AV&lt;$0.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E88005-6B76-7609-C164-B3BECDD2F1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Advisor Use Only.  Not filed for use with Consumers.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D7E646-C86E-3BFD-FA64-36C2A771A4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8A33DB-225B-465C-8A3B-D3AFE45E04B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08362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603B3-6AF9-6970-0F6A-1E6AB22B6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81486-4A4F-C017-3595-532C84E79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8B0BC-63EC-DDB1-72CF-B3E0564A9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234" y="1828800"/>
            <a:ext cx="8321566" cy="3763963"/>
          </a:xfrm>
        </p:spPr>
        <p:txBody>
          <a:bodyPr/>
          <a:lstStyle/>
          <a:p>
            <a:pPr marL="0" marR="0" indent="0">
              <a:spcBef>
                <a:spcPts val="600"/>
              </a:spcBef>
              <a:buNone/>
            </a:pPr>
            <a:r>
              <a:rPr lang="en-US" sz="2400" dirty="0">
                <a:ea typeface="Verdana" panose="020B0604030504040204" pitchFamily="34" charset="0"/>
              </a:rPr>
              <a:t>P</a:t>
            </a:r>
            <a:r>
              <a:rPr lang="en-US" sz="2400" dirty="0">
                <a:effectLst/>
                <a:ea typeface="Verdana" panose="020B0604030504040204" pitchFamily="34" charset="0"/>
              </a:rPr>
              <a:t>rojected AVs drop quickly for Preferred risks after they peak.  Using the maximum coverage ratio:</a:t>
            </a:r>
          </a:p>
          <a:p>
            <a:pPr indent="-342900">
              <a:spcBef>
                <a:spcPts val="600"/>
              </a:spcBef>
            </a:pPr>
            <a:r>
              <a:rPr lang="en-US" sz="2400" dirty="0">
                <a:effectLst/>
                <a:ea typeface="Verdana" panose="020B0604030504040204" pitchFamily="34" charset="0"/>
              </a:rPr>
              <a:t>For a 71-year-old, AV peaked at age 89.</a:t>
            </a:r>
          </a:p>
          <a:p>
            <a:pPr indent="-342900">
              <a:spcBef>
                <a:spcPts val="600"/>
              </a:spcBef>
            </a:pPr>
            <a:r>
              <a:rPr lang="en-US" sz="2400" dirty="0">
                <a:ea typeface="Verdana" panose="020B0604030504040204" pitchFamily="34" charset="0"/>
              </a:rPr>
              <a:t>For a </a:t>
            </a:r>
            <a:r>
              <a:rPr lang="en-US" sz="2400" dirty="0">
                <a:effectLst/>
                <a:ea typeface="Verdana" panose="020B0604030504040204" pitchFamily="34" charset="0"/>
              </a:rPr>
              <a:t>67-year-old, AV peaked around age 97. </a:t>
            </a:r>
          </a:p>
          <a:p>
            <a:pPr marL="0" indent="0">
              <a:spcBef>
                <a:spcPts val="600"/>
              </a:spcBef>
              <a:buNone/>
            </a:pPr>
            <a:endParaRPr lang="en-US" sz="1400" dirty="0">
              <a:effectLst/>
              <a:ea typeface="Verdana" panose="020B060403050404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ea typeface="Verdana" panose="020B0604030504040204" pitchFamily="34" charset="0"/>
              </a:rPr>
              <a:t>Does NOT seem to drop for </a:t>
            </a:r>
            <a:r>
              <a:rPr lang="en-US" sz="2400" dirty="0">
                <a:effectLst/>
                <a:ea typeface="Verdana" panose="020B0604030504040204" pitchFamily="34" charset="0"/>
              </a:rPr>
              <a:t>“Standard” or “Secure”.</a:t>
            </a:r>
          </a:p>
          <a:p>
            <a:pPr marL="0" indent="0">
              <a:spcBef>
                <a:spcPts val="600"/>
              </a:spcBef>
              <a:buNone/>
            </a:pPr>
            <a:endParaRPr lang="en-US" sz="1400" dirty="0">
              <a:effectLst/>
              <a:ea typeface="Verdana" panose="020B060403050404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effectLst/>
                <a:ea typeface="Verdana" panose="020B0604030504040204" pitchFamily="34" charset="0"/>
              </a:rPr>
              <a:t>I recommend that clients ask EquiTrust for an inforce illustration when they approach that age.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ea typeface="Verdana" panose="020B0604030504040204" pitchFamily="34" charset="0"/>
              </a:rPr>
              <a:t>C</a:t>
            </a:r>
            <a:r>
              <a:rPr lang="en-US" sz="2400" dirty="0">
                <a:effectLst/>
                <a:ea typeface="Verdana" panose="020B0604030504040204" pitchFamily="34" charset="0"/>
              </a:rPr>
              <a:t>onsider annuitization or cash surrender before the accumulation value starts to plummet.</a:t>
            </a:r>
          </a:p>
          <a:p>
            <a:endParaRPr lang="en-US" sz="3600" dirty="0">
              <a:ea typeface="Verdan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01100C-A15B-92D1-BEEE-948BA83F32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Advisor Use Only.  Not filed for use with Consumers.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424F7B-18C9-0FFC-974B-3BCBFDB854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8A33DB-225B-465C-8A3B-D3AFE45E04B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7618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DD7A2-9897-C457-E464-E3AE062D6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67800" cy="1828800"/>
          </a:xfrm>
        </p:spPr>
        <p:txBody>
          <a:bodyPr>
            <a:noAutofit/>
          </a:bodyPr>
          <a:lstStyle/>
          <a:p>
            <a:r>
              <a:rPr lang="en-US" sz="4000" dirty="0"/>
              <a:t>After 30 years, the projected benefit can be higher for Secure than Standard. 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76990-9637-A87A-078D-287A6EC64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44194"/>
            <a:ext cx="8229600" cy="3763963"/>
          </a:xfrm>
        </p:spPr>
        <p:txBody>
          <a:bodyPr/>
          <a:lstStyle/>
          <a:p>
            <a:r>
              <a:rPr lang="en-US" dirty="0"/>
              <a:t>Secure has a lower Coverage Ratio (less LTCi leverage; less amount at risk).</a:t>
            </a:r>
          </a:p>
          <a:p>
            <a:r>
              <a:rPr lang="en-US" dirty="0"/>
              <a:t>So, the AV reaches the LTC Base sooner. </a:t>
            </a:r>
          </a:p>
          <a:p>
            <a:r>
              <a:rPr lang="en-US" dirty="0"/>
              <a:t>Then there is no amount at risk.</a:t>
            </a:r>
          </a:p>
          <a:p>
            <a:r>
              <a:rPr lang="en-US" dirty="0"/>
              <a:t>Charges stop being taken, so the AV soars.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52510-62AB-C5F0-96EC-3B83F123FA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ADF196-1121-4EE2-88FE-6AEFBF153357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714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F6A21-1101-596D-C12A-662BAF12E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Illustration says </a:t>
            </a:r>
            <a:b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Maturity Date is age 100 (p. 4)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4AD03-F864-3BC1-A674-FB7B10172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2200"/>
            <a:ext cx="8458200" cy="3763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ffectLst/>
                <a:ea typeface="Verdana" panose="020B0604030504040204" pitchFamily="34" charset="0"/>
              </a:rPr>
              <a:t>EquiTrust says nothing happens at that time.  </a:t>
            </a:r>
          </a:p>
          <a:p>
            <a:pPr marL="0" indent="0">
              <a:buNone/>
            </a:pPr>
            <a:endParaRPr lang="en-US" sz="2400" dirty="0">
              <a:effectLst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ea typeface="Verdana" panose="020B0604030504040204" pitchFamily="34" charset="0"/>
              </a:rPr>
              <a:t>If EquiTrust ever decides to do something at age 100, I expect that they would notify the policyholder so the policyholder could opt out.</a:t>
            </a:r>
          </a:p>
          <a:p>
            <a:endParaRPr lang="en-US" sz="3600" dirty="0">
              <a:ea typeface="Verdana" panose="020B060403050404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31BB8E-8A94-0DC1-4063-234C058C29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Advisor Use Only.  Not filed for use with Consumers.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540B5-F604-378F-BCC1-462E719DC1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8A33DB-225B-465C-8A3B-D3AFE45E04B2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0880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2BE50-42EB-67B5-AD7E-C2636CAF0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5B41C6-B51B-6F90-9AF2-08D5830DBE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ADF196-1121-4EE2-88FE-6AEFBF153357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FEDA0E8-5E37-C51B-8ECE-04746978A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447800"/>
          </a:xfrm>
        </p:spPr>
        <p:txBody>
          <a:bodyPr/>
          <a:lstStyle/>
          <a:p>
            <a:r>
              <a:rPr lang="en-US" dirty="0"/>
              <a:t>Sales Ideas – 1035 Exchanges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D07026C2-9835-61E3-8C00-DE172D6C1F5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86200" y="2133600"/>
          <a:ext cx="4876800" cy="376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1A66268-4089-B8D8-B608-5AB83F0BF495}"/>
              </a:ext>
            </a:extLst>
          </p:cNvPr>
          <p:cNvSpPr txBox="1"/>
          <p:nvPr/>
        </p:nvSpPr>
        <p:spPr>
          <a:xfrm>
            <a:off x="457200" y="2615197"/>
            <a:ext cx="3124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John, 65 </a:t>
            </a:r>
            <a:r>
              <a:rPr lang="en-US" dirty="0" err="1"/>
              <a:t>y.o</a:t>
            </a:r>
            <a:r>
              <a:rPr lang="en-US" dirty="0"/>
              <a:t>. retiree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Purchased lifetime income variable annuity at 55 for $100k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account value $200k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longer needs the income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Paying 3.4% in total fees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$100k taxable growth in account</a:t>
            </a:r>
          </a:p>
        </p:txBody>
      </p:sp>
    </p:spTree>
    <p:extLst>
      <p:ext uri="{BB962C8B-B14F-4D97-AF65-F5344CB8AC3E}">
        <p14:creationId xmlns:p14="http://schemas.microsoft.com/office/powerpoint/2010/main" val="5212562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343EE-DD91-8844-22FC-B2D3FB5DA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CF02-B3C9-A468-9625-B5884EB4C2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ADF196-1121-4EE2-88FE-6AEFBF153357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D25C569-C381-36AA-C103-29F528378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447800"/>
          </a:xfrm>
        </p:spPr>
        <p:txBody>
          <a:bodyPr/>
          <a:lstStyle/>
          <a:p>
            <a:r>
              <a:rPr lang="en-US" dirty="0"/>
              <a:t>Sales Ideas – 1035 Exchanges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38E54F20-A3E8-F2EA-02FC-6E0B16C420E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362200"/>
          <a:ext cx="4876800" cy="376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A3F4A14-04CC-E7AC-C40C-95115CA63643}"/>
              </a:ext>
            </a:extLst>
          </p:cNvPr>
          <p:cNvSpPr txBox="1"/>
          <p:nvPr/>
        </p:nvSpPr>
        <p:spPr>
          <a:xfrm>
            <a:off x="5562600" y="2474466"/>
            <a:ext cx="3124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John 1035 Exchanges his annuity into Bridge, and qualifies at Standard Coverage – 215%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$430k in LTC benefits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Guaranteed benefit base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Index growth potential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Tax free LTC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Remaining funds are transferred to John’s beneficiaries</a:t>
            </a:r>
          </a:p>
        </p:txBody>
      </p:sp>
      <p:sp>
        <p:nvSpPr>
          <p:cNvPr id="2" name="10-Point Star 1">
            <a:extLst>
              <a:ext uri="{FF2B5EF4-FFF2-40B4-BE49-F238E27FC236}">
                <a16:creationId xmlns:a16="http://schemas.microsoft.com/office/drawing/2014/main" id="{E0D104B7-EE76-A45B-7463-EA5AB10BD07D}"/>
              </a:ext>
            </a:extLst>
          </p:cNvPr>
          <p:cNvSpPr/>
          <p:nvPr/>
        </p:nvSpPr>
        <p:spPr>
          <a:xfrm>
            <a:off x="152400" y="3164681"/>
            <a:ext cx="1790700" cy="1066800"/>
          </a:xfrm>
          <a:prstGeom prst="star10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$430,000</a:t>
            </a:r>
          </a:p>
          <a:p>
            <a:pPr algn="ctr"/>
            <a:r>
              <a:rPr lang="en-US" dirty="0"/>
              <a:t>LTC Benefit Base!</a:t>
            </a:r>
          </a:p>
        </p:txBody>
      </p:sp>
    </p:spTree>
    <p:extLst>
      <p:ext uri="{BB962C8B-B14F-4D97-AF65-F5344CB8AC3E}">
        <p14:creationId xmlns:p14="http://schemas.microsoft.com/office/powerpoint/2010/main" val="39403358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E3A77-8B1C-DF0F-CB05-B71CA86A6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80608D-0AD8-B85B-9425-38773CBE38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ADF196-1121-4EE2-88FE-6AEFBF153357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A2E9E63-572F-0F30-0BC3-D001A1F33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/>
              <a:t>Sales Ideas – Wealth Transfer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2A786-480C-75A0-566A-3F1E72AA9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1"/>
            <a:ext cx="8229600" cy="3276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$84 trillion </a:t>
            </a:r>
            <a:r>
              <a:rPr lang="en-US" sz="2400" dirty="0"/>
              <a:t>in assets is set to change hands over the </a:t>
            </a:r>
            <a:r>
              <a:rPr lang="en-US" sz="2400" b="1" dirty="0"/>
              <a:t>next 20 years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$72 trillion </a:t>
            </a:r>
            <a:r>
              <a:rPr lang="en-US" sz="2400" dirty="0"/>
              <a:t>of that amount is expected to be inherited by Gen X, Millennials, and Gen Z.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Approximately half of these generations are already working with a traditional financial advisor or </a:t>
            </a:r>
            <a:r>
              <a:rPr lang="en-US" sz="2400" dirty="0" err="1"/>
              <a:t>robo</a:t>
            </a:r>
            <a:r>
              <a:rPr lang="en-US" sz="2400" dirty="0"/>
              <a:t>- advisor.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C0F646-0EA2-96F3-44D4-DCA1B2C97AA6}"/>
              </a:ext>
            </a:extLst>
          </p:cNvPr>
          <p:cNvSpPr txBox="1"/>
          <p:nvPr/>
        </p:nvSpPr>
        <p:spPr>
          <a:xfrm>
            <a:off x="482600" y="6314073"/>
            <a:ext cx="6064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Sources: Cerulli Associates, Insured Retirement Institute</a:t>
            </a:r>
          </a:p>
        </p:txBody>
      </p:sp>
    </p:spTree>
    <p:extLst>
      <p:ext uri="{BB962C8B-B14F-4D97-AF65-F5344CB8AC3E}">
        <p14:creationId xmlns:p14="http://schemas.microsoft.com/office/powerpoint/2010/main" val="21149537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673A1-16D2-1AB0-F56E-73AC33025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1D2B15-7B03-67DC-7DD3-1F68F724D5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ADF196-1121-4EE2-88FE-6AEFBF153357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4B5DA5-1E56-AA92-18A9-8A0ABD956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/>
              <a:t>Sales Ideas – Wealth Transfer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7BF34-ACD9-0747-3D75-0D70F6421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1"/>
            <a:ext cx="8229600" cy="3276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Leveraging an LTC Annuity allows you to protect and connect with two generations:</a:t>
            </a:r>
          </a:p>
          <a:p>
            <a:pPr indent="-342900"/>
            <a:r>
              <a:rPr lang="en-US" sz="2400" dirty="0"/>
              <a:t>Tax efficiency for the owner – tax free LTC withdrawals</a:t>
            </a:r>
          </a:p>
          <a:p>
            <a:pPr indent="-342900"/>
            <a:r>
              <a:rPr lang="en-US" sz="2400" dirty="0"/>
              <a:t>Improved retirement outcomes – not spending down the portfolio for care</a:t>
            </a:r>
          </a:p>
          <a:p>
            <a:pPr indent="-342900"/>
            <a:r>
              <a:rPr lang="en-US" sz="2400" dirty="0"/>
              <a:t>Tax efficiency for the beneficiary – non-qualified stretch of remaining funds</a:t>
            </a:r>
          </a:p>
        </p:txBody>
      </p:sp>
    </p:spTree>
    <p:extLst>
      <p:ext uri="{BB962C8B-B14F-4D97-AF65-F5344CB8AC3E}">
        <p14:creationId xmlns:p14="http://schemas.microsoft.com/office/powerpoint/2010/main" val="82088685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CD3A2-9AA2-4622-6527-29A5E5C4A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1CEF6C6C-76CF-6426-B11F-51DC4B616328}"/>
              </a:ext>
            </a:extLst>
          </p:cNvPr>
          <p:cNvSpPr/>
          <p:nvPr/>
        </p:nvSpPr>
        <p:spPr>
          <a:xfrm rot="5400000">
            <a:off x="1662545" y="-1676400"/>
            <a:ext cx="5791200" cy="9144000"/>
          </a:xfrm>
          <a:prstGeom prst="rtTriangle">
            <a:avLst/>
          </a:prstGeom>
          <a:solidFill>
            <a:schemeClr val="tx1">
              <a:lumMod val="95000"/>
              <a:lumOff val="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1F64E3B2-A073-9424-6F4D-D93551B2FF4C}"/>
              </a:ext>
            </a:extLst>
          </p:cNvPr>
          <p:cNvSpPr/>
          <p:nvPr/>
        </p:nvSpPr>
        <p:spPr>
          <a:xfrm rot="5400000">
            <a:off x="1557338" y="-1590251"/>
            <a:ext cx="5800725" cy="89154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D0DBCE-EBA8-AFB3-9785-1E7668A2A8C5}"/>
              </a:ext>
            </a:extLst>
          </p:cNvPr>
          <p:cNvSpPr txBox="1"/>
          <p:nvPr/>
        </p:nvSpPr>
        <p:spPr>
          <a:xfrm>
            <a:off x="2171699" y="4390467"/>
            <a:ext cx="69479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Presenters:  Claude Thau and Matt Gozdecki</a:t>
            </a:r>
          </a:p>
          <a:p>
            <a:pPr>
              <a:spcBef>
                <a:spcPts val="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Claude@Back9ins.com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;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Matt@back9ins.com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913-707-8863; 805-413-4869</a:t>
            </a:r>
          </a:p>
          <a:p>
            <a:pPr>
              <a:spcBef>
                <a:spcPts val="0"/>
              </a:spcBef>
              <a:defRPr/>
            </a:pPr>
            <a:r>
              <a:rPr lang="en-US" sz="24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CA </a:t>
            </a:r>
            <a:r>
              <a:rPr lang="en-US" sz="2400" b="1" dirty="0">
                <a:latin typeface="Arial" panose="020B0604020202020204" pitchFamily="34" charset="0"/>
                <a:ea typeface="Aptos" panose="020B0004020202020204" pitchFamily="34" charset="0"/>
              </a:rPr>
              <a:t>Insurance </a:t>
            </a:r>
            <a:r>
              <a:rPr lang="en-US" sz="24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license #0D16998</a:t>
            </a:r>
          </a:p>
          <a:p>
            <a:pPr>
              <a:spcBef>
                <a:spcPts val="0"/>
              </a:spcBef>
              <a:defRPr/>
            </a:pPr>
            <a:r>
              <a:rPr lang="en-US" sz="2400" b="1" dirty="0">
                <a:latin typeface="Arial" panose="020B0604020202020204" pitchFamily="34" charset="0"/>
              </a:rPr>
              <a:t>Insurance sales presentation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54CEC518-D6B3-A249-4C6C-2D16ECAA578A}"/>
              </a:ext>
            </a:extLst>
          </p:cNvPr>
          <p:cNvSpPr txBox="1"/>
          <p:nvPr/>
        </p:nvSpPr>
        <p:spPr>
          <a:xfrm>
            <a:off x="1219200" y="205986"/>
            <a:ext cx="487680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EquiTrust Bridge</a:t>
            </a:r>
          </a:p>
          <a:p>
            <a:pPr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Indexed Annuity</a:t>
            </a:r>
          </a:p>
          <a:p>
            <a:pPr>
              <a:defRPr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Next Polls &amp;</a:t>
            </a:r>
          </a:p>
          <a:p>
            <a:pPr>
              <a:defRPr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Questions?</a:t>
            </a:r>
            <a:endParaRPr lang="en-US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5" name="Slide Number Placeholder 3">
            <a:extLst>
              <a:ext uri="{FF2B5EF4-FFF2-40B4-BE49-F238E27FC236}">
                <a16:creationId xmlns:a16="http://schemas.microsoft.com/office/drawing/2014/main" id="{5F4E021B-F3E7-01D8-1BEE-4E7CDC52C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251D277-D8E8-438B-ABA2-00ECC17F2948}" type="slidenum">
              <a:rPr lang="en-US" altLang="en-US" sz="1200">
                <a:solidFill>
                  <a:schemeClr val="tx2"/>
                </a:solidFill>
                <a:latin typeface="Candara" panose="020E0502030303020204" pitchFamily="34" charset="0"/>
              </a:rPr>
              <a:pPr/>
              <a:t>39</a:t>
            </a:fld>
            <a:endParaRPr lang="en-US" altLang="en-US" sz="120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28908A-A2A3-1153-8EE9-44E7C3FEC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082996"/>
            <a:ext cx="3176035" cy="2317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AA6BAC-19D0-3C89-F73D-8F67856EEC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810" y="343557"/>
            <a:ext cx="4857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7319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484CC-C3C5-204E-BD39-1BA2B0D13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28560-C17E-F253-8F79-EFC59B959C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ADF196-1121-4EE2-88FE-6AEFBF153357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87B3D17-1EF0-ED0E-1C90-7A1A8F8DE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30969"/>
            <a:ext cx="8534400" cy="1447800"/>
          </a:xfrm>
        </p:spPr>
        <p:txBody>
          <a:bodyPr>
            <a:normAutofit/>
          </a:bodyPr>
          <a:lstStyle/>
          <a:p>
            <a:r>
              <a:rPr lang="en-US" dirty="0"/>
              <a:t>Today’s Agenda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5953A0-E02A-3034-2395-37A8F315C445}"/>
              </a:ext>
            </a:extLst>
          </p:cNvPr>
          <p:cNvSpPr txBox="1"/>
          <p:nvPr/>
        </p:nvSpPr>
        <p:spPr>
          <a:xfrm>
            <a:off x="246138" y="6400800"/>
            <a:ext cx="3944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Sources : Morningstar, AALTCI, KKF 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4AD386A-D274-A8A9-A28C-073A505288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603453"/>
              </p:ext>
            </p:extLst>
          </p:nvPr>
        </p:nvGraphicFramePr>
        <p:xfrm>
          <a:off x="457200" y="2362200"/>
          <a:ext cx="8229600" cy="376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214598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CE155-40C6-9653-715C-BC8386C47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61868-D2B5-1E58-7598-1B5E78A12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EquiTrust?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BE938-119D-33D5-6DF4-6B40D904A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8" y="2032793"/>
            <a:ext cx="8660524" cy="3763963"/>
          </a:xfrm>
        </p:spPr>
        <p:txBody>
          <a:bodyPr/>
          <a:lstStyle/>
          <a:p>
            <a:r>
              <a:rPr lang="en-US" dirty="0" err="1"/>
              <a:t>Guar’teed</a:t>
            </a:r>
            <a:r>
              <a:rPr lang="en-US" dirty="0"/>
              <a:t> Issue LTCi Linked-Benefit Annuity</a:t>
            </a:r>
          </a:p>
          <a:p>
            <a:r>
              <a:rPr lang="en-US" dirty="0"/>
              <a:t>Better yet: People declined elsewhere may get Preferred or Standard prices</a:t>
            </a:r>
          </a:p>
          <a:p>
            <a:pPr lvl="1"/>
            <a:r>
              <a:rPr lang="en-US" dirty="0"/>
              <a:t> No height/weight chart</a:t>
            </a:r>
          </a:p>
          <a:p>
            <a:pPr lvl="1"/>
            <a:r>
              <a:rPr lang="en-US" dirty="0"/>
              <a:t> MS, AIDS, SLE, Strokes, Diabetes, Alcoholism, Parkinson’s, bi-polar, etc. might  be “Preferred” risk</a:t>
            </a:r>
          </a:p>
          <a:p>
            <a:r>
              <a:rPr lang="en-US" dirty="0"/>
              <a:t>Not yet available in CA, CT, IN &amp; NY.</a:t>
            </a:r>
          </a:p>
          <a:p>
            <a:r>
              <a:rPr lang="en-US" dirty="0"/>
              <a:t>EquiTrust sales contacts: </a:t>
            </a:r>
          </a:p>
          <a:p>
            <a:pPr lvl="1"/>
            <a:r>
              <a:rPr lang="en-US" dirty="0"/>
              <a:t>866-398-3694</a:t>
            </a:r>
          </a:p>
          <a:p>
            <a:pPr lvl="1"/>
            <a:r>
              <a:rPr lang="en-US" u="sng" dirty="0">
                <a:hlinkClick r:id="rId2"/>
              </a:rPr>
              <a:t>Sales.support@equitrust.com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8B1F77-08BC-D1E9-44C6-C0490BF7E4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ADF196-1121-4EE2-88FE-6AEFBF153357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67C272-2643-61BE-5A80-F3CE9D865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112" y="786962"/>
            <a:ext cx="4857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89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709D2-CF36-A784-C00F-F1514CBA3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6B23D-3665-22A0-5CBD-F00005C27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537"/>
            <a:ext cx="8229600" cy="1447800"/>
          </a:xfrm>
        </p:spPr>
        <p:txBody>
          <a:bodyPr>
            <a:noAutofit/>
          </a:bodyPr>
          <a:lstStyle/>
          <a:p>
            <a:r>
              <a:rPr lang="en-US" sz="3600" dirty="0"/>
              <a:t>$100K Age 67 Unisex compared to State Life &amp; Global Atlantic</a:t>
            </a:r>
            <a:br>
              <a:rPr lang="en-US" sz="3600" dirty="0"/>
            </a:br>
            <a:r>
              <a:rPr lang="en-US" sz="3600" dirty="0"/>
              <a:t>as of December 7,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558CE-3F73-5D96-A14F-D9239CBED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2133600"/>
            <a:ext cx="8724900" cy="3763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958FF-2956-DD59-A31E-1A058F3A0B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ADF196-1121-4EE2-88FE-6AEFBF153357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533F5F5-AB11-A1B0-11EB-915919D38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481511"/>
              </p:ext>
            </p:extLst>
          </p:nvPr>
        </p:nvGraphicFramePr>
        <p:xfrm>
          <a:off x="42041" y="1752599"/>
          <a:ext cx="7543800" cy="4934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523163509"/>
                    </a:ext>
                  </a:extLst>
                </a:gridCol>
                <a:gridCol w="1405759">
                  <a:extLst>
                    <a:ext uri="{9D8B030D-6E8A-4147-A177-3AD203B41FA5}">
                      <a16:colId xmlns:a16="http://schemas.microsoft.com/office/drawing/2014/main" val="204295496"/>
                    </a:ext>
                  </a:extLst>
                </a:gridCol>
                <a:gridCol w="1337441">
                  <a:extLst>
                    <a:ext uri="{9D8B030D-6E8A-4147-A177-3AD203B41FA5}">
                      <a16:colId xmlns:a16="http://schemas.microsoft.com/office/drawing/2014/main" val="400591759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34900611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091237339"/>
                    </a:ext>
                  </a:extLst>
                </a:gridCol>
              </a:tblGrid>
              <a:tr h="54749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Guaranteed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EquiTrust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Global Atlantic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State Life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700946"/>
                  </a:ext>
                </a:extLst>
              </a:tr>
              <a:tr h="379732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Bridge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ForeCare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AnnCare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AnCareII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17421431"/>
                  </a:ext>
                </a:extLst>
              </a:tr>
              <a:tr h="51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Benefit Period(months):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72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9295803"/>
                  </a:ext>
                </a:extLst>
              </a:tr>
              <a:tr h="51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Elimination Period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90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90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44088601"/>
                  </a:ext>
                </a:extLst>
              </a:tr>
              <a:tr h="4325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Class: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Preferred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Preferred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38035484"/>
                  </a:ext>
                </a:extLst>
              </a:tr>
              <a:tr h="5106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Monthly max:   year 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$2,412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$4,167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$2,754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$4,192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54525643"/>
                  </a:ext>
                </a:extLst>
              </a:tr>
              <a:tr h="51063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year 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$3,184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$4,167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$2,867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$4,217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00915736"/>
                  </a:ext>
                </a:extLst>
              </a:tr>
              <a:tr h="51063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year 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$3,998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$4,167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$2,985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$4,241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989414"/>
                  </a:ext>
                </a:extLst>
              </a:tr>
              <a:tr h="51063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year 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$4,856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$4,167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$3,107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$4,264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13000986"/>
                  </a:ext>
                </a:extLst>
              </a:tr>
              <a:tr h="51063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year 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$5,760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$4,167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$3,234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$4,286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2974933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4946C9E-32D5-8B9F-9EC2-D0949E0D9057}"/>
              </a:ext>
            </a:extLst>
          </p:cNvPr>
          <p:cNvSpPr txBox="1"/>
          <p:nvPr/>
        </p:nvSpPr>
        <p:spPr>
          <a:xfrm>
            <a:off x="7696200" y="1905000"/>
            <a:ext cx="14057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By the 5</a:t>
            </a:r>
            <a:r>
              <a:rPr lang="en-US" sz="2000" baseline="30000" dirty="0"/>
              <a:t>th</a:t>
            </a:r>
            <a:r>
              <a:rPr lang="en-US" sz="2000" dirty="0"/>
              <a:t> year, EquiTrust Preferred Class guaranteed values pay more in 5 years than others do in 6 years.</a:t>
            </a:r>
          </a:p>
        </p:txBody>
      </p:sp>
    </p:spTree>
    <p:extLst>
      <p:ext uri="{BB962C8B-B14F-4D97-AF65-F5344CB8AC3E}">
        <p14:creationId xmlns:p14="http://schemas.microsoft.com/office/powerpoint/2010/main" val="2164042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E6789-5E6F-7992-DC46-CAFBB78D2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2473A-20E6-E1C9-9CFC-FEBE55782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537"/>
            <a:ext cx="8229600" cy="1447800"/>
          </a:xfrm>
        </p:spPr>
        <p:txBody>
          <a:bodyPr>
            <a:noAutofit/>
          </a:bodyPr>
          <a:lstStyle/>
          <a:p>
            <a:r>
              <a:rPr lang="en-US" sz="3600" dirty="0"/>
              <a:t>$100K Age 67 Unisex compared to State Life &amp; Global Atlantic</a:t>
            </a:r>
            <a:br>
              <a:rPr lang="en-US" sz="3600" dirty="0"/>
            </a:br>
            <a:r>
              <a:rPr lang="en-US" sz="3600" dirty="0"/>
              <a:t>as of December 7,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F180C-8BFB-1DFF-9B4E-1F6977225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2133600"/>
            <a:ext cx="8724900" cy="3763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31ABB-1804-D03A-1200-D9E3AAC3B9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ADF196-1121-4EE2-88FE-6AEFBF153357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663766-0B19-2ECF-49D0-25C13ABC0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027626"/>
              </p:ext>
            </p:extLst>
          </p:nvPr>
        </p:nvGraphicFramePr>
        <p:xfrm>
          <a:off x="1143000" y="1785938"/>
          <a:ext cx="7239000" cy="50720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2168">
                  <a:extLst>
                    <a:ext uri="{9D8B030D-6E8A-4147-A177-3AD203B41FA5}">
                      <a16:colId xmlns:a16="http://schemas.microsoft.com/office/drawing/2014/main" val="2699828705"/>
                    </a:ext>
                  </a:extLst>
                </a:gridCol>
                <a:gridCol w="1215786">
                  <a:extLst>
                    <a:ext uri="{9D8B030D-6E8A-4147-A177-3AD203B41FA5}">
                      <a16:colId xmlns:a16="http://schemas.microsoft.com/office/drawing/2014/main" val="807331717"/>
                    </a:ext>
                  </a:extLst>
                </a:gridCol>
                <a:gridCol w="1215786">
                  <a:extLst>
                    <a:ext uri="{9D8B030D-6E8A-4147-A177-3AD203B41FA5}">
                      <a16:colId xmlns:a16="http://schemas.microsoft.com/office/drawing/2014/main" val="344823011"/>
                    </a:ext>
                  </a:extLst>
                </a:gridCol>
                <a:gridCol w="972630">
                  <a:extLst>
                    <a:ext uri="{9D8B030D-6E8A-4147-A177-3AD203B41FA5}">
                      <a16:colId xmlns:a16="http://schemas.microsoft.com/office/drawing/2014/main" val="2970320729"/>
                    </a:ext>
                  </a:extLst>
                </a:gridCol>
                <a:gridCol w="972630">
                  <a:extLst>
                    <a:ext uri="{9D8B030D-6E8A-4147-A177-3AD203B41FA5}">
                      <a16:colId xmlns:a16="http://schemas.microsoft.com/office/drawing/2014/main" val="2900489134"/>
                    </a:ext>
                  </a:extLst>
                </a:gridCol>
              </a:tblGrid>
              <a:tr h="4130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Guaranteed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EquiTrust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Global Atlantic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State Life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456827"/>
                  </a:ext>
                </a:extLst>
              </a:tr>
              <a:tr h="384005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Bridge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ForeCare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AnnCare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AnnCareII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0827485"/>
                  </a:ext>
                </a:extLst>
              </a:tr>
              <a:tr h="4750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Benefit Period (months):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72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72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72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91911186"/>
                  </a:ext>
                </a:extLst>
              </a:tr>
              <a:tr h="4750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Elimination Period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90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90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988904"/>
                  </a:ext>
                </a:extLst>
              </a:tr>
              <a:tr h="4750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Class: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Preferred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Preferred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23782350"/>
                  </a:ext>
                </a:extLst>
              </a:tr>
              <a:tr h="475005">
                <a:tc>
                  <a:txBody>
                    <a:bodyPr/>
                    <a:lstStyle/>
                    <a:p>
                      <a:pPr marL="0" marR="0" lvl="0" indent="0" algn="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>
                          <a:effectLst/>
                        </a:rPr>
                        <a:t>Monthly max:  year 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$5,760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$4,167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$3,234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$4,286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83866550"/>
                  </a:ext>
                </a:extLst>
              </a:tr>
              <a:tr h="47500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year 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$5,875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$4,167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$3,318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$4,261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91755540"/>
                  </a:ext>
                </a:extLst>
              </a:tr>
              <a:tr h="47500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year 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$6,359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$4,167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$3,677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$4,164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32259040"/>
                  </a:ext>
                </a:extLst>
              </a:tr>
              <a:tr h="47500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year 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$5,992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$4,167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$4,181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$4,045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35137072"/>
                  </a:ext>
                </a:extLst>
              </a:tr>
              <a:tr h="47500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year 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$7,752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$4,167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$4,753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$3,930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67069444"/>
                  </a:ext>
                </a:extLst>
              </a:tr>
              <a:tr h="47500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year 30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$7,752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$4,167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$6,144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$3,709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24613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241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C6559-2545-9F0D-F4A3-69C178399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74D66-338D-CDD1-530B-62B12FFDC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537"/>
            <a:ext cx="8229600" cy="1447800"/>
          </a:xfrm>
        </p:spPr>
        <p:txBody>
          <a:bodyPr>
            <a:noAutofit/>
          </a:bodyPr>
          <a:lstStyle/>
          <a:p>
            <a:r>
              <a:rPr lang="en-US" sz="3600" dirty="0"/>
              <a:t>$100K Age 67 Unisex compared to State Life &amp; Global Atlantic</a:t>
            </a:r>
            <a:br>
              <a:rPr lang="en-US" sz="3600" dirty="0"/>
            </a:br>
            <a:r>
              <a:rPr lang="en-US" sz="3600" dirty="0"/>
              <a:t>as of December 7,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821E6-B3E6-E3E9-C222-D4D6E3526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2133600"/>
            <a:ext cx="8724900" cy="3763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322DA4-8F95-B961-37D4-A269ED8041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ADF196-1121-4EE2-88FE-6AEFBF153357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3D2615-6E00-466B-FAD9-35DF5FAF2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454147"/>
              </p:ext>
            </p:extLst>
          </p:nvPr>
        </p:nvGraphicFramePr>
        <p:xfrm>
          <a:off x="23648" y="1785935"/>
          <a:ext cx="7239000" cy="50720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2168">
                  <a:extLst>
                    <a:ext uri="{9D8B030D-6E8A-4147-A177-3AD203B41FA5}">
                      <a16:colId xmlns:a16="http://schemas.microsoft.com/office/drawing/2014/main" val="2699828705"/>
                    </a:ext>
                  </a:extLst>
                </a:gridCol>
                <a:gridCol w="1215786">
                  <a:extLst>
                    <a:ext uri="{9D8B030D-6E8A-4147-A177-3AD203B41FA5}">
                      <a16:colId xmlns:a16="http://schemas.microsoft.com/office/drawing/2014/main" val="807331717"/>
                    </a:ext>
                  </a:extLst>
                </a:gridCol>
                <a:gridCol w="1215786">
                  <a:extLst>
                    <a:ext uri="{9D8B030D-6E8A-4147-A177-3AD203B41FA5}">
                      <a16:colId xmlns:a16="http://schemas.microsoft.com/office/drawing/2014/main" val="344823011"/>
                    </a:ext>
                  </a:extLst>
                </a:gridCol>
                <a:gridCol w="972630">
                  <a:extLst>
                    <a:ext uri="{9D8B030D-6E8A-4147-A177-3AD203B41FA5}">
                      <a16:colId xmlns:a16="http://schemas.microsoft.com/office/drawing/2014/main" val="2970320729"/>
                    </a:ext>
                  </a:extLst>
                </a:gridCol>
                <a:gridCol w="972630">
                  <a:extLst>
                    <a:ext uri="{9D8B030D-6E8A-4147-A177-3AD203B41FA5}">
                      <a16:colId xmlns:a16="http://schemas.microsoft.com/office/drawing/2014/main" val="2900489134"/>
                    </a:ext>
                  </a:extLst>
                </a:gridCol>
              </a:tblGrid>
              <a:tr h="4130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Projected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EquiTrust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Global Atlantic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State Life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456827"/>
                  </a:ext>
                </a:extLst>
              </a:tr>
              <a:tr h="384005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Bridge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ForeCare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AnnCare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AnnCareII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0827485"/>
                  </a:ext>
                </a:extLst>
              </a:tr>
              <a:tr h="4750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Benefit Period (months):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72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72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72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91911186"/>
                  </a:ext>
                </a:extLst>
              </a:tr>
              <a:tr h="4750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Elimination Period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90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90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988904"/>
                  </a:ext>
                </a:extLst>
              </a:tr>
              <a:tr h="4750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Class: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Preferred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Preferred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23782350"/>
                  </a:ext>
                </a:extLst>
              </a:tr>
              <a:tr h="475005">
                <a:tc>
                  <a:txBody>
                    <a:bodyPr/>
                    <a:lstStyle/>
                    <a:p>
                      <a:pPr marL="0" marR="0" lvl="0" indent="0" algn="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>
                          <a:effectLst/>
                        </a:rPr>
                        <a:t>Monthly max:  year 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$5,947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$4,167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$3,234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$4,296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83866550"/>
                  </a:ext>
                </a:extLst>
              </a:tr>
              <a:tr h="47500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year 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$6,157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$4,167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$3,367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$4,322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91755540"/>
                  </a:ext>
                </a:extLst>
              </a:tr>
              <a:tr h="47500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year 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$6,835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$4,167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$3,954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$4,428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32259040"/>
                  </a:ext>
                </a:extLst>
              </a:tr>
              <a:tr h="47500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year 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$7,699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$4,167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$4,834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$4,563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35137072"/>
                  </a:ext>
                </a:extLst>
              </a:tr>
              <a:tr h="47500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year 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$8,742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$4,167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$5,909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$4,700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67069444"/>
                  </a:ext>
                </a:extLst>
              </a:tr>
              <a:tr h="47500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year 30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$8,742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$4,167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$8,417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$4,982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2461342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53CF444-1BB6-98FB-7E9B-6364426FB257}"/>
              </a:ext>
            </a:extLst>
          </p:cNvPr>
          <p:cNvSpPr txBox="1"/>
          <p:nvPr/>
        </p:nvSpPr>
        <p:spPr>
          <a:xfrm>
            <a:off x="7287610" y="1844020"/>
            <a:ext cx="18563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By the 5</a:t>
            </a:r>
            <a:r>
              <a:rPr lang="en-US" sz="2000" baseline="30000" dirty="0"/>
              <a:t>th</a:t>
            </a:r>
            <a:r>
              <a:rPr lang="en-US" sz="2000" dirty="0"/>
              <a:t> year, EquiTrust Preferred Class projected values also pay more in 5 years than others do in 6 years.</a:t>
            </a:r>
          </a:p>
        </p:txBody>
      </p:sp>
    </p:spTree>
    <p:extLst>
      <p:ext uri="{BB962C8B-B14F-4D97-AF65-F5344CB8AC3E}">
        <p14:creationId xmlns:p14="http://schemas.microsoft.com/office/powerpoint/2010/main" val="222430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A3DD-1824-2980-2B88-4932867D7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3 UW categories: Preferred, Standard or Secure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363A9-BC6F-D4E6-B1FC-22F73A049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362200"/>
            <a:ext cx="8458200" cy="3763963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Preferred produces 44%-55% more monthly maximum  than Std.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/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Secure (GI) produces 33%-40% less monthly maximum than Std.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7F422-5568-6E7A-C429-025FF76B4E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Advisor Use Only.  Not filed for use with Consumers.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C68261-6944-41E4-F2AD-FC0BCDC02A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8A33DB-225B-465C-8A3B-D3AFE45E04B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15941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Long-Term Care Insurance &amp;amp; Partnership Training &amp;quot;&quot;/&gt;&lt;property id=&quot;20307&quot; value=&quot;810&quot;/&gt;&lt;/object&gt;&lt;object type=&quot;3&quot; unique_id=&quot;10005&quot;&gt;&lt;property id=&quot;20148&quot; value=&quot;5&quot;/&gt;&lt;property id=&quot;20300&quot; value=&quot;Slide 2 - &amp;quot;Organization&amp;quot;&quot;/&gt;&lt;property id=&quot;20307&quot; value=&quot;812&quot;/&gt;&lt;/object&gt;&lt;object type=&quot;3&quot; unique_id=&quot;10006&quot;&gt;&lt;property id=&quot;20148&quot; value=&quot;5&quot;/&gt;&lt;property id=&quot;20300&quot; value=&quot;Slide 3 - &amp;quot;Target Insurance Services&amp;quot;&quot;/&gt;&lt;property id=&quot;20307&quot; value=&quot;816&quot;/&gt;&lt;/object&gt;&lt;object type=&quot;3&quot; unique_id=&quot;10007&quot;&gt;&lt;property id=&quot;20148&quot; value=&quot;5&quot;/&gt;&lt;property id=&quot;20300&quot; value=&quot;Slide 4 - &amp;quot;LTCi Certification Requirement&amp;quot;&quot;/&gt;&lt;property id=&quot;20307&quot; value=&quot;815&quot;/&gt;&lt;/object&gt;&lt;object type=&quot;3&quot; unique_id=&quot;10008&quot;&gt;&lt;property id=&quot;20148&quot; value=&quot;5&quot;/&gt;&lt;property id=&quot;20300&quot; value=&quot;Slide 5 - &amp;quot;Local Requirements&amp;quot;&quot;/&gt;&lt;property id=&quot;20307&quot; value=&quot;1044&quot;/&gt;&lt;/object&gt;&lt;object type=&quot;3&quot; unique_id=&quot;10009&quot;&gt;&lt;property id=&quot;20148&quot; value=&quot;5&quot;/&gt;&lt;property id=&quot;20300&quot; value=&quot;Slide 6 - &amp;quot;Who Must Be Certified By Law&amp;quot;&quot;/&gt;&lt;property id=&quot;20307&quot; value=&quot;1045&quot;/&gt;&lt;/object&gt;&lt;object type=&quot;3&quot; unique_id=&quot;10010&quot;&gt;&lt;property id=&quot;20148&quot; value=&quot;5&quot;/&gt;&lt;property id=&quot;20300&quot; value=&quot;Slide 7 - &amp;quot;Non-Certified Brokers Can Refer Cases and Be Paid By Insurer&amp;quot;&quot;/&gt;&lt;property id=&quot;20307&quot; value=&quot;1222&quot;/&gt;&lt;/object&gt;&lt;object type=&quot;3&quot; unique_id=&quot;10011&quot;&gt;&lt;property id=&quot;20148&quot; value=&quot;5&quot;/&gt;&lt;property id=&quot;20300&quot; value=&quot;Slide 8 - &amp;quot;Topics&amp;quot;&quot;/&gt;&lt;property id=&quot;20307&quot; value=&quot;1164&quot;/&gt;&lt;/object&gt;&lt;object type=&quot;3&quot; unique_id=&quot;10012&quot;&gt;&lt;property id=&quot;20148&quot; value=&quot;5&quot;/&gt;&lt;property id=&quot;20300&quot; value=&quot;Slide 9 - &amp;quot;What is Long-Term Care (LTC)?&amp;quot;&quot;/&gt;&lt;property id=&quot;20307&quot; value=&quot;1047&quot;/&gt;&lt;/object&gt;&lt;object type=&quot;3&quot; unique_id=&quot;10013&quot;&gt;&lt;property id=&quot;20148&quot; value=&quot;5&quot;/&gt;&lt;property id=&quot;20300&quot; value=&quot;Slide 10&quot;/&gt;&lt;property id=&quot;20307&quot; value=&quot;1386&quot;/&gt;&lt;/object&gt;&lt;object type=&quot;3&quot; unique_id=&quot;10014&quot;&gt;&lt;property id=&quot;20148&quot; value=&quot;5&quot;/&gt;&lt;property id=&quot;20300&quot; value=&quot;Slide 11 - &amp;quot;Activities of Daily Living (ADLs)&amp;quot;&quot;/&gt;&lt;property id=&quot;20307&quot; value=&quot;1048&quot;/&gt;&lt;/object&gt;&lt;object type=&quot;3&quot; unique_id=&quot;10015&quot;&gt;&lt;property id=&quot;20148&quot; value=&quot;5&quot;/&gt;&lt;property id=&quot;20300&quot; value=&quot;Slide 12 - &amp;quot;Substantial Assistance can be&amp;#x0D;&amp;#x0A; Hands-on or Standby &amp;quot;&quot;/&gt;&lt;property id=&quot;20307&quot; value=&quot;1321&quot;/&gt;&lt;/object&gt;&lt;object type=&quot;3&quot; unique_id=&quot;10016&quot;&gt;&lt;property id=&quot;20148&quot; value=&quot;5&quot;/&gt;&lt;property id=&quot;20300&quot; value=&quot;Slide 13 - &amp;quot;Cognitive Impairment&amp;quot;&quot;/&gt;&lt;property id=&quot;20307&quot; value=&quot;1054&quot;/&gt;&lt;/object&gt;&lt;object type=&quot;3&quot; unique_id=&quot;10017&quot;&gt;&lt;property id=&quot;20148&quot; value=&quot;5&quot;/&gt;&lt;property id=&quot;20300&quot; value=&quot;Slide 14 - &amp;quot;Acute Care &amp;#x0D;&amp;#x0A;A Broken Arm&amp;quot;&quot;/&gt;&lt;property id=&quot;20307&quot; value=&quot;1049&quot;/&gt;&lt;/object&gt;&lt;object type=&quot;3&quot; unique_id=&quot;10018&quot;&gt;&lt;property id=&quot;20148&quot; value=&quot;5&quot;/&gt;&lt;property id=&quot;20300&quot; value=&quot;Slide 15 - &amp;quot;Disability Insurance vs. LTCi&amp;quot;&quot;/&gt;&lt;property id=&quot;20307&quot; value=&quot;1051&quot;/&gt;&lt;/object&gt;&lt;object type=&quot;3&quot; unique_id=&quot;10019&quot;&gt;&lt;property id=&quot;20148&quot; value=&quot;5&quot;/&gt;&lt;property id=&quot;20300&quot; value=&quot;Slide 16 - &amp;quot;99% of Sales are Tax-Qualified&amp;quot;&quot;/&gt;&lt;property id=&quot;20307&quot; value=&quot;1389&quot;/&gt;&lt;/object&gt;&lt;object type=&quot;3&quot; unique_id=&quot;10020&quot;&gt;&lt;property id=&quot;20148&quot; value=&quot;5&quot;/&gt;&lt;property id=&quot;20300&quot; value=&quot;Slide 17 - &amp;quot;Government Favors TQ&amp;quot;&quot;/&gt;&lt;property id=&quot;20307&quot; value=&quot;1324&quot;/&gt;&lt;/object&gt;&lt;object type=&quot;3&quot; unique_id=&quot;10021&quot;&gt;&lt;property id=&quot;20148&quot; value=&quot;5&quot;/&gt;&lt;property id=&quot;20300&quot; value=&quot;Slide 18 - &amp;quot;Tax-Qualified (TQ) vs. &amp;#x0D;&amp;#x0A;Non-Tax Qualified (NTQ)&amp;quot;&quot;/&gt;&lt;property id=&quot;20307&quot; value=&quot;1052&quot;/&gt;&lt;/object&gt;&lt;object type=&quot;3&quot; unique_id=&quot;10022&quot;&gt;&lt;property id=&quot;20148&quot; value=&quot;5&quot;/&gt;&lt;property id=&quot;20300&quot; value=&quot;Slide 19 - &amp;quot;Distinguishing&amp;quot;&quot;/&gt;&lt;property id=&quot;20307&quot; value=&quot;1042&quot;/&gt;&lt;/object&gt;&lt;object type=&quot;3&quot; unique_id=&quot;10023&quot;&gt;&lt;property id=&quot;20148&quot; value=&quot;5&quot;/&gt;&lt;property id=&quot;20300&quot; value=&quot;Slide 20&quot;/&gt;&lt;property id=&quot;20307&quot; value=&quot;1390&quot;/&gt;&lt;/object&gt;&lt;object type=&quot;3&quot; unique_id=&quot;10024&quot;&gt;&lt;property id=&quot;20148&quot; value=&quot;5&quot;/&gt;&lt;property id=&quot;20300&quot; value=&quot;Slide 21 - &amp;quot;Life Expectancy at Age 65&amp;quot;&quot;/&gt;&lt;property id=&quot;20307&quot; value=&quot;1340&quot;/&gt;&lt;/object&gt;&lt;object type=&quot;3&quot; unique_id=&quot;10025&quot;&gt;&lt;property id=&quot;20148&quot; value=&quot;5&quot;/&gt;&lt;property id=&quot;20300&quot; value=&quot;Slide 22 - &amp;quot;Probability that Male Annuitants &amp;#x0D;&amp;#x0A;Will Reach Age 80, 85, 90 or 95&amp;quot;&quot;/&gt;&lt;property id=&quot;20307&quot; value=&quot;1131&quot;/&gt;&lt;/object&gt;&lt;object type=&quot;3&quot; unique_id=&quot;10026&quot;&gt;&lt;property id=&quot;20148&quot; value=&quot;5&quot;/&gt;&lt;property id=&quot;20300&quot; value=&quot;Slide 23 - &amp;quot;Probability that Female Annuitants &amp;#x0D;&amp;#x0A;Will Reach Age 80, 85, 90 or 95&amp;quot;&quot;/&gt;&lt;property id=&quot;20307&quot; value=&quot;1130&quot;/&gt;&lt;/object&gt;&lt;object type=&quot;3&quot; unique_id=&quot;10027&quot;&gt;&lt;property id=&quot;20148&quot; value=&quot;5&quot;/&gt;&lt;property id=&quot;20300&quot; value=&quot;Slide 24 - &amp;quot;Probability that One Annuitant Spouse&amp;#x0D;&amp;#x0A;Will Reach Age 80, 85, 90 or 95&amp;quot;&quot;/&gt;&lt;property id=&quot;20307&quot; value=&quot;1132&quot;/&gt;&lt;/object&gt;&lt;object type=&quot;3&quot; unique_id=&quot;10028&quot;&gt;&lt;property id=&quot;20148&quot; value=&quot;5&quot;/&gt;&lt;property id=&quot;20300&quot; value=&quot;Slide 25 - &amp;quot;After age 85…&amp;quot;&quot;/&gt;&lt;property id=&quot;20307&quot; value=&quot;1057&quot;/&gt;&lt;/object&gt;&lt;object type=&quot;3&quot; unique_id=&quot;10029&quot;&gt;&lt;property id=&quot;20148&quot; value=&quot;5&quot;/&gt;&lt;property id=&quot;20300&quot; value=&quot;Slide 26 - &amp;quot;People Under Age 65&amp;#x0D;&amp;#x0A;May also Need Care&amp;quot;&quot;/&gt;&lt;property id=&quot;20307&quot; value=&quot;1058&quot;/&gt;&lt;/object&gt;&lt;object type=&quot;3&quot; unique_id=&quot;10030&quot;&gt;&lt;property id=&quot;20148&quot; value=&quot;5&quot;/&gt;&lt;property id=&quot;20300&quot; value=&quot;Slide 27 - &amp;quot;Emotional Difficulties&amp;#x0D;&amp;#x0A; for the are Recipient&amp;quot;&quot;/&gt;&lt;property id=&quot;20307&quot; value=&quot;1343&quot;/&gt;&lt;/object&gt;&lt;object type=&quot;3&quot; unique_id=&quot;10031&quot;&gt;&lt;property id=&quot;20148&quot; value=&quot;5&quot;/&gt;&lt;property id=&quot;20300&quot; value=&quot;Slide 28 - &amp;quot;When Someone Needs LTC, Families Incur 3 Types of Problems&amp;quot;&quot;/&gt;&lt;property id=&quot;20307&quot; value=&quot;1341&quot;/&gt;&lt;/object&gt;&lt;object type=&quot;3&quot; unique_id=&quot;10032&quot;&gt;&lt;property id=&quot;20148&quot; value=&quot;5&quot;/&gt;&lt;property id=&quot;20300&quot; value=&quot;Slide 29 - &amp;quot;Primary Caregivers often Suffer &amp;#x0D;&amp;#x0A;WORSE Health Consequences&amp;quot;&quot;/&gt;&lt;property id=&quot;20307&quot; value=&quot;1342&quot;/&gt;&lt;/object&gt;&lt;object type=&quot;3&quot; unique_id=&quot;10033&quot;&gt;&lt;property id=&quot;20148&quot; value=&quot;5&quot;/&gt;&lt;property id=&quot;20300&quot; value=&quot;Slide 30 - &amp;quot;Emotional Difficulties for the Family&amp;quot;&quot;/&gt;&lt;property id=&quot;20307&quot; value=&quot;1344&quot;/&gt;&lt;/object&gt;&lt;object type=&quot;3&quot; unique_id=&quot;10034&quot;&gt;&lt;property id=&quot;20148&quot; value=&quot;5&quot;/&gt;&lt;property id=&quot;20300&quot; value=&quot;Slide 31 - &amp;quot;Emotional Difficulties for the Family&amp;quot;&quot;/&gt;&lt;property id=&quot;20307&quot; value=&quot;1345&quot;/&gt;&lt;/object&gt;&lt;object type=&quot;3&quot; unique_id=&quot;10035&quot;&gt;&lt;property id=&quot;20148&quot; value=&quot;5&quot;/&gt;&lt;property id=&quot;20300&quot; value=&quot;Slide 32 - &amp;quot;Life-Style Difficulties for the Family&amp;quot;&quot;/&gt;&lt;property id=&quot;20307&quot; value=&quot;1346&quot;/&gt;&lt;/object&gt;&lt;object type=&quot;3&quot; unique_id=&quot;10036&quot;&gt;&lt;property id=&quot;20148&quot; value=&quot;5&quot;/&gt;&lt;property id=&quot;20300&quot; value=&quot;Slide 33 - &amp;quot;Life-Style Difficulties for the Family&amp;quot;&quot;/&gt;&lt;property id=&quot;20307&quot; value=&quot;1347&quot;/&gt;&lt;/object&gt;&lt;object type=&quot;3&quot; unique_id=&quot;10037&quot;&gt;&lt;property id=&quot;20148&quot; value=&quot;5&quot;/&gt;&lt;property id=&quot;20300&quot; value=&quot;Slide 34 - &amp;quot;21% of USA Adults are &amp;#x0D;&amp;#x0A;Family Caregivers&amp;quot;&quot;/&gt;&lt;property id=&quot;20307&quot; value=&quot;1348&quot;/&gt;&lt;/object&gt;&lt;object type=&quot;3&quot; unique_id=&quot;10038&quot;&gt;&lt;property id=&quot;20148&quot; value=&quot;5&quot;/&gt;&lt;property id=&quot;20300&quot; value=&quot;Slide 35 - &amp;quot;The Responsibilities of a &amp;#x0D;&amp;#x0A;“Designated Daughter”&amp;quot;&quot;/&gt;&lt;property id=&quot;20307&quot; value=&quot;1349&quot;/&gt;&lt;/object&gt;&lt;object type=&quot;3&quot; unique_id=&quot;10039&quot;&gt;&lt;property id=&quot;20148&quot; value=&quot;5&quot;/&gt;&lt;property id=&quot;20300&quot; value=&quot;Slide 36 - &amp;quot;Where is the “Designated Daughter?”&amp;quot;&quot;/&gt;&lt;property id=&quot;20307&quot; value=&quot;1350&quot;/&gt;&lt;/object&gt;&lt;object type=&quot;3&quot; unique_id=&quot;10040&quot;&gt;&lt;property id=&quot;20148&quot; value=&quot;5&quot;/&gt;&lt;property id=&quot;20300&quot; value=&quot;Slide 37 - &amp;quot;Impact of LTCi on &amp;#x0D;&amp;#x0A;Working  Caregivers&amp;quot;&quot;/&gt;&lt;property id=&quot;20307&quot; value=&quot;1351&quot;/&gt;&lt;/object&gt;&lt;object type=&quot;3&quot; unique_id=&quot;10041&quot;&gt;&lt;property id=&quot;20148&quot; value=&quot;5&quot;/&gt;&lt;property id=&quot;20300&quot; value=&quot;Slide 38 - &amp;quot;Family Caregivers Need Help To:&amp;quot;&quot;/&gt;&lt;property id=&quot;20307&quot; value=&quot;1352&quot;/&gt;&lt;/object&gt;&lt;object type=&quot;3&quot; unique_id=&quot;10042&quot;&gt;&lt;property id=&quot;20148&quot; value=&quot;5&quot;/&gt;&lt;property id=&quot;20300&quot; value=&quot;Slide 39 - &amp;quot;LTC Planning&amp;quot;&quot;/&gt;&lt;property id=&quot;20307&quot; value=&quot;818&quot;/&gt;&lt;/object&gt;&lt;object type=&quot;3&quot; unique_id=&quot;10043&quot;&gt;&lt;property id=&quot;20148&quot; value=&quot;5&quot;/&gt;&lt;property id=&quot;20300&quot; value=&quot;Slide 40 - &amp;quot;If People Don’t Plan for a LTC Event in Their Family…&amp;quot;&quot;/&gt;&lt;property id=&quot;20307&quot; value=&quot;1237&quot;/&gt;&lt;/object&gt;&lt;object type=&quot;3&quot; unique_id=&quot;10044&quot;&gt;&lt;property id=&quot;20148&quot; value=&quot;5&quot;/&gt;&lt;property id=&quot;20300&quot; value=&quot;Slide 41 - &amp;quot;LTCi vs. LTC Planning&amp;quot;&quot;/&gt;&lt;property id=&quot;20307&quot; value=&quot;1325&quot;/&gt;&lt;/object&gt;&lt;object type=&quot;3&quot; unique_id=&quot;10045&quot;&gt;&lt;property id=&quot;20148&quot; value=&quot;5&quot;/&gt;&lt;property id=&quot;20300&quot; value=&quot;Slide 42 - &amp;quot;Stay at Home to Be in Touch &amp;#x0D;&amp;#x0A;with Your Family&amp;quot;&quot;/&gt;&lt;property id=&quot;20307&quot; value=&quot;1076&quot;/&gt;&lt;/object&gt;&lt;object type=&quot;3&quot; unique_id=&quot;10046&quot;&gt;&lt;property id=&quot;20148&quot; value=&quot;5&quot;/&gt;&lt;property id=&quot;20300&quot; value=&quot;Slide 43 - &amp;quot;Stay at Home to get Better Care&amp;#x0D;&amp;#x0A;“Home is the Ultimate Private Room”&amp;quot;&quot;/&gt;&lt;property id=&quot;20307&quot; value=&quot;1077&quot;/&gt;&lt;/object&gt;&lt;object type=&quot;3&quot; unique_id=&quot;10047&quot;&gt;&lt;property id=&quot;20148&quot; value=&quot;5&quot;/&gt;&lt;property id=&quot;20300&quot; value=&quot;Slide 44 - &amp;quot;Stay at Home &amp;#x0D;&amp;#x0A;for a Better Quality of Life&amp;quot;&quot;/&gt;&lt;property id=&quot;20307&quot; value=&quot;1078&quot;/&gt;&lt;/object&gt;&lt;object type=&quot;3&quot; unique_id=&quot;10048&quot;&gt;&lt;property id=&quot;20148&quot; value=&quot;5&quot;/&gt;&lt;property id=&quot;20300&quot; value=&quot;Slide 45 - &amp;quot;Why Might You NOT Want to &amp;#x0D;&amp;#x0A;Stay At Home?&amp;quot;&quot;/&gt;&lt;property id=&quot;20307&quot; value=&quot;1079&quot;/&gt;&lt;/object&gt;&lt;object type=&quot;3&quot; unique_id=&quot;10049&quot;&gt;&lt;property id=&quot;20148&quot; value=&quot;5&quot;/&gt;&lt;property id=&quot;20300&quot; value=&quot;Slide 46 - &amp;quot;Where Can You Get LTC?&amp;quot;&quot;/&gt;&lt;property id=&quot;20307&quot; value=&quot;1168&quot;/&gt;&lt;/object&gt;&lt;object type=&quot;3&quot; unique_id=&quot;10050&quot;&gt;&lt;property id=&quot;20148&quot; value=&quot;5&quot;/&gt;&lt;property id=&quot;20300&quot; value=&quot;Slide 47 - &amp;quot;A Nursing Home (NH):&amp;quot;&quot;/&gt;&lt;property id=&quot;20307&quot; value=&quot;1169&quot;/&gt;&lt;/object&gt;&lt;object type=&quot;3&quot; unique_id=&quot;10051&quot;&gt;&lt;property id=&quot;20148&quot; value=&quot;5&quot;/&gt;&lt;property id=&quot;20300&quot; value=&quot;Slide 48 - &amp;quot;Nursing Home does NOT mean:&amp;quot;&quot;/&gt;&lt;property id=&quot;20307&quot; value=&quot;1326&quot;/&gt;&lt;/object&gt;&lt;object type=&quot;3&quot; unique_id=&quot;10052&quot;&gt;&lt;property id=&quot;20148&quot; value=&quot;5&quot;/&gt;&lt;property id=&quot;20300&quot; value=&quot;Slide 49 - &amp;quot;An Assisted Living Facility (ALF):&amp;quot;&quot;/&gt;&lt;property id=&quot;20307&quot; value=&quot;1328&quot;/&gt;&lt;/object&gt;&lt;object type=&quot;3&quot; unique_id=&quot;10053&quot;&gt;&lt;property id=&quot;20148&quot; value=&quot;5&quot;/&gt;&lt;property id=&quot;20300&quot; value=&quot;Slide 50 - &amp;quot;Adult Foster Home or &amp;#x0D;&amp;#x0A;Board and Care Facility &amp;quot;&quot;/&gt;&lt;property id=&quot;20307&quot; value=&quot;1329&quot;/&gt;&lt;/object&gt;&lt;object type=&quot;3&quot; unique_id=&quot;10054&quot;&gt;&lt;property id=&quot;20148&quot; value=&quot;5&quot;/&gt;&lt;property id=&quot;20300&quot; value=&quot;Slide 51 - &amp;quot;Facility Benefits&amp;quot;&quot;/&gt;&lt;property id=&quot;20307&quot; value=&quot;1327&quot;/&gt;&lt;/object&gt;&lt;object type=&quot;3&quot; unique_id=&quot;10055&quot;&gt;&lt;property id=&quot;20148&quot; value=&quot;5&quot;/&gt;&lt;property id=&quot;20300&quot; value=&quot;Slide 52 - &amp;quot;Adult Day Care&amp;quot;&quot;/&gt;&lt;property id=&quot;20307&quot; value=&quot;1330&quot;/&gt;&lt;/object&gt;&lt;object type=&quot;3&quot; unique_id=&quot;10056&quot;&gt;&lt;property id=&quot;20148&quot; value=&quot;5&quot;/&gt;&lt;property id=&quot;20300&quot; value=&quot;Slide 53 - &amp;quot;Continuing Care Retirement Community (CCRC)&amp;quot;&quot;/&gt;&lt;property id=&quot;20307&quot; value=&quot;1173&quot;/&gt;&lt;/object&gt;&lt;object type=&quot;3&quot; unique_id=&quot;10057&quot;&gt;&lt;property id=&quot;20148&quot; value=&quot;5&quot;/&gt;&lt;property id=&quot;20300&quot; value=&quot;Slide 54 - &amp;quot;Is Venue Covered by LTCi?&amp;quot;&quot;/&gt;&lt;property id=&quot;20307&quot; value=&quot;1167&quot;/&gt;&lt;/object&gt;&lt;object type=&quot;3&quot; unique_id=&quot;10058&quot;&gt;&lt;property id=&quot;20148&quot; value=&quot;5&quot;/&gt;&lt;property id=&quot;20300&quot; value=&quot;Slide 55 - &amp;quot;Facility vs. Home Care Only vs. Comprehensive (Integrated) Claims&amp;quot;&quot;/&gt;&lt;property id=&quot;20307&quot; value=&quot;1066&quot;/&gt;&lt;/object&gt;&lt;object type=&quot;3&quot; unique_id=&quot;10059&quot;&gt;&lt;property id=&quot;20148&quot; value=&quot;5&quot;/&gt;&lt;property id=&quot;20300&quot; value=&quot;Slide 56 - &amp;quot;The Risks of &amp;#x0D;&amp;#x0A;Long Nursing Home Stays&amp;quot;&quot;/&gt;&lt;property id=&quot;20307&quot; value=&quot;1061&quot;/&gt;&lt;/object&gt;&lt;object type=&quot;3&quot; unique_id=&quot;10060&quot;&gt;&lt;property id=&quot;20148&quot; value=&quot;5&quot;/&gt;&lt;property id=&quot;20300&quot; value=&quot;Slide 57 - &amp;quot;“2.5 Years” May Understate&amp;#x0D;&amp;#x0A;Average Length of a NH Stay&amp;quot;&quot;/&gt;&lt;property id=&quot;20307&quot; value=&quot;1062&quot;/&gt;&lt;/object&gt;&lt;object type=&quot;3&quot; unique_id=&quot;10061&quot;&gt;&lt;property id=&quot;20148&quot; value=&quot;5&quot;/&gt;&lt;property id=&quot;20300&quot; value=&quot;Slide 58 - &amp;quot;On the Other Hand…&amp;quot;&quot;/&gt;&lt;property id=&quot;20307&quot; value=&quot;1063&quot;/&gt;&lt;/object&gt;&lt;object type=&quot;3&quot; unique_id=&quot;10062&quot;&gt;&lt;property id=&quot;20148&quot; value=&quot;5&quot;/&gt;&lt;property id=&quot;20300&quot; value=&quot;Slide 59 - &amp;quot;Types of Home Care&amp;quot;&quot;/&gt;&lt;property id=&quot;20307&quot; value=&quot;1086&quot;/&gt;&lt;/object&gt;&lt;object type=&quot;3&quot; unique_id=&quot;10063&quot;&gt;&lt;property id=&quot;20148&quot; value=&quot;5&quot;/&gt;&lt;property id=&quot;20300&quot; value=&quot;Slide 60 - &amp;quot;Homemaker Services&amp;quot;&quot;/&gt;&lt;property id=&quot;20307&quot; value=&quot;1334&quot;/&gt;&lt;/object&gt;&lt;object type=&quot;3&quot; unique_id=&quot;10064&quot;&gt;&lt;property id=&quot;20148&quot; value=&quot;5&quot;/&gt;&lt;property id=&quot;20300&quot; value=&quot;Slide 61 - &amp;quot;Homemaker Services&amp;quot;&quot;/&gt;&lt;property id=&quot;20307&quot; value=&quot;1335&quot;/&gt;&lt;/object&gt;&lt;object type=&quot;3&quot; unique_id=&quot;10065&quot;&gt;&lt;property id=&quot;20148&quot; value=&quot;5&quot;/&gt;&lt;property id=&quot;20300&quot; value=&quot;Slide 62 - &amp;quot;Is Care from a &amp;#x0D;&amp;#x0A;Home Health Care Agency Covered?&amp;quot;&quot;/&gt;&lt;property id=&quot;20307&quot; value=&quot;1087&quot;/&gt;&lt;/object&gt;&lt;object type=&quot;3&quot; unique_id=&quot;10066&quot;&gt;&lt;property id=&quot;20148&quot; value=&quot;5&quot;/&gt;&lt;property id=&quot;20300&quot; value=&quot;Slide 63 - &amp;quot;Incidental Homemaker Services&amp;quot;&quot;/&gt;&lt;property id=&quot;20307&quot; value=&quot;1333&quot;/&gt;&lt;/object&gt;&lt;object type=&quot;3&quot; unique_id=&quot;10067&quot;&gt;&lt;property id=&quot;20148&quot; value=&quot;5&quot;/&gt;&lt;property id=&quot;20300&quot; value=&quot;Slide 64 - &amp;quot;Types of Benefit Determination:&amp;#x0D;&amp;#x0A;Reimbursement Policies&amp;quot;&quot;/&gt;&lt;property id=&quot;20307&quot; value=&quot;1081&quot;/&gt;&lt;/object&gt;&lt;object type=&quot;3&quot; unique_id=&quot;10068&quot;&gt;&lt;property id=&quot;20148&quot; value=&quot;5&quot;/&gt;&lt;property id=&quot;20300&quot; value=&quot;Slide 65 - &amp;quot;Monthly Determination is Best&amp;quot;&quot;/&gt;&lt;property id=&quot;20307&quot; value=&quot;1331&quot;/&gt;&lt;/object&gt;&lt;object type=&quot;3&quot; unique_id=&quot;10069&quot;&gt;&lt;property id=&quot;20148&quot; value=&quot;5&quot;/&gt;&lt;property id=&quot;20300&quot; value=&quot;Slide 66 - &amp;quot;Weekly vs. Daily Determination&amp;quot;&quot;/&gt;&lt;property id=&quot;20307&quot; value=&quot;1082&quot;/&gt;&lt;/object&gt;&lt;object type=&quot;3&quot; unique_id=&quot;10070&quot;&gt;&lt;property id=&quot;20148&quot; value=&quot;5&quot;/&gt;&lt;property id=&quot;20300&quot; value=&quot;Slide 67 - &amp;quot;Types of Benefit Determination: Disability (Cash) Policies&amp;quot;&quot;/&gt;&lt;property id=&quot;20307&quot; value=&quot;1083&quot;/&gt;&lt;/object&gt;&lt;object type=&quot;3&quot; unique_id=&quot;10071&quot;&gt;&lt;property id=&quot;20148&quot; value=&quot;5&quot;/&gt;&lt;property id=&quot;20300&quot; value=&quot;Slide 68 - &amp;quot;Types of Benefit Determination: Indemnity Policies&amp;quot;&quot;/&gt;&lt;property id=&quot;20307&quot; value=&quot;1084&quot;/&gt;&lt;/object&gt;&lt;object type=&quot;3&quot; unique_id=&quot;10072&quot;&gt;&lt;property id=&quot;20148&quot; value=&quot;5&quot;/&gt;&lt;property id=&quot;20300&quot; value=&quot;Slide 69 - &amp;quot;Informal Caregiving&amp;quot;&quot;/&gt;&lt;property id=&quot;20307&quot; value=&quot;1091&quot;/&gt;&lt;/object&gt;&lt;object type=&quot;3&quot; unique_id=&quot;10073&quot;&gt;&lt;property id=&quot;20148&quot; value=&quot;5&quot;/&gt;&lt;property id=&quot;20300&quot; value=&quot;Slide 70 - &amp;quot;Reimbursement vs. Indemnity vs. Disability Home Care Benefits in Individual Policies&amp;quot;&quot;/&gt;&lt;property id=&quot;20307&quot; value=&quot;1187&quot;/&gt;&lt;/object&gt;&lt;object type=&quot;3&quot; unique_id=&quot;10074&quot;&gt;&lt;property id=&quot;20148&quot; value=&quot;5&quot;/&gt;&lt;property id=&quot;20300&quot; value=&quot;Slide 71&quot;/&gt;&lt;property id=&quot;20307&quot; value=&quot;1095&quot;/&gt;&lt;/object&gt;&lt;object type=&quot;3&quot; unique_id=&quot;10075&quot;&gt;&lt;property id=&quot;20148&quot; value=&quot;5&quot;/&gt;&lt;property id=&quot;20300&quot; value=&quot;Slide 72 - &amp;quot;Annual Cost of Care at Age 75&amp;#x0D;&amp;#x0A;Based on $76,042 Currently&amp;quot;&quot;/&gt;&lt;property id=&quot;20307&quot; value=&quot;1123&quot;/&gt;&lt;/object&gt;&lt;object type=&quot;3&quot; unique_id=&quot;10076&quot;&gt;&lt;property id=&quot;20148&quot; value=&quot;5&quot;/&gt;&lt;property id=&quot;20300&quot; value=&quot;Slide 73 - &amp;quot;Home Care Can Vary Greatly&amp;#x0D;&amp;#x0A;From One Person to Another &amp;quot;&quot;/&gt;&lt;property id=&quot;20307&quot; value=&quot;1122&quot;/&gt;&lt;/object&gt;&lt;object type=&quot;3&quot; unique_id=&quot;10077&quot;&gt;&lt;property id=&quot;20148&quot; value=&quot;5&quot;/&gt;&lt;property id=&quot;20300&quot; value=&quot;Slide 74 - &amp;quot;Funding LTC&amp;quot;&quot;/&gt;&lt;property id=&quot;20307&quot; value=&quot;819&quot;/&gt;&lt;/object&gt;&lt;object type=&quot;3&quot; unique_id=&quot;10078&quot;&gt;&lt;property id=&quot;20148&quot; value=&quot;5&quot;/&gt;&lt;property id=&quot;20300&quot; value=&quot;Slide 75 - &amp;quot;Who Bears the Burden&amp;#x0D;&amp;#x0A;for Care-Giving?&amp;quot;&quot;/&gt;&lt;property id=&quot;20307&quot; value=&quot;1356&quot;/&gt;&lt;/object&gt;&lt;object type=&quot;3&quot; unique_id=&quot;10079&quot;&gt;&lt;property id=&quot;20148&quot; value=&quot;5&quot;/&gt;&lt;property id=&quot;20300&quot; value=&quot;Slide 76 - &amp;quot;Who Bears the Burden&amp;#x0D;&amp;#x0A;for Care-Giving?&amp;quot;&quot;/&gt;&lt;property id=&quot;20307&quot; value=&quot;1355&quot;/&gt;&lt;/object&gt;&lt;object type=&quot;3&quot; unique_id=&quot;10080&quot;&gt;&lt;property id=&quot;20148&quot; value=&quot;5&quot;/&gt;&lt;property id=&quot;20300&quot; value=&quot;Slide 77 - &amp;quot;Who Provides Care?&amp;quot;&quot;/&gt;&lt;property id=&quot;20307&quot; value=&quot;1094&quot;/&gt;&lt;/object&gt;&lt;object type=&quot;3&quot; unique_id=&quot;10081&quot;&gt;&lt;property id=&quot;20148&quot; value=&quot;5&quot;/&gt;&lt;property id=&quot;20300&quot; value=&quot;Slide 78 - &amp;quot;Free Informal Care Sources&amp;quot;&quot;/&gt;&lt;property id=&quot;20307&quot; value=&quot;1302&quot;/&gt;&lt;/object&gt;&lt;object type=&quot;3&quot; unique_id=&quot;10082&quot;&gt;&lt;property id=&quot;20148&quot; value=&quot;5&quot;/&gt;&lt;property id=&quot;20300&quot; value=&quot;Slide 79 - &amp;quot;Funding LTC from Income&amp;quot;&quot;/&gt;&lt;property id=&quot;20307&quot; value=&quot;1110&quot;/&gt;&lt;/object&gt;&lt;object type=&quot;3&quot; unique_id=&quot;10083&quot;&gt;&lt;property id=&quot;20148&quot; value=&quot;5&quot;/&gt;&lt;property id=&quot;20300&quot; value=&quot;Slide 80 - &amp;quot;Funding LTC from Assets&amp;quot;&quot;/&gt;&lt;property id=&quot;20307&quot; value=&quot;1111&quot;/&gt;&lt;/object&gt;&lt;object type=&quot;3&quot; unique_id=&quot;10084&quot;&gt;&lt;property id=&quot;20148&quot; value=&quot;5&quot;/&gt;&lt;property id=&quot;20300&quot; value=&quot;Slide 81&quot;/&gt;&lt;property id=&quot;20307&quot; value=&quot;1192&quot;/&gt;&lt;/object&gt;&lt;object type=&quot;3&quot; unique_id=&quot;10085&quot;&gt;&lt;property id=&quot;20148&quot; value=&quot;5&quot;/&gt;&lt;property id=&quot;20300&quot; value=&quot;Slide 82 - &amp;quot;Funding LTC with LTCi&amp;quot;&quot;/&gt;&lt;property id=&quot;20307&quot; value=&quot;1125&quot;/&gt;&lt;/object&gt;&lt;object type=&quot;3&quot; unique_id=&quot;10086&quot;&gt;&lt;property id=&quot;20148&quot; value=&quot;5&quot;/&gt;&lt;property id=&quot;20300&quot; value=&quot;Slide 83 - &amp;quot;Life Insurance&amp;quot;&quot;/&gt;&lt;property id=&quot;20307&quot; value=&quot;1112&quot;/&gt;&lt;/object&gt;&lt;object type=&quot;3&quot; unique_id=&quot;10087&quot;&gt;&lt;property id=&quot;20148&quot; value=&quot;5&quot;/&gt;&lt;property id=&quot;20300&quot; value=&quot;Slide 84 - &amp;quot;Combo Policies&amp;quot;&quot;/&gt;&lt;property id=&quot;20307&quot; value=&quot;1113&quot;/&gt;&lt;/object&gt;&lt;object type=&quot;3&quot; unique_id=&quot;10088&quot;&gt;&lt;property id=&quot;20148&quot; value=&quot;5&quot;/&gt;&lt;property id=&quot;20300&quot; value=&quot;Slide 85 - &amp;quot;Reverse Mortgages&amp;quot;&quot;/&gt;&lt;property id=&quot;20307&quot; value=&quot;1114&quot;/&gt;&lt;/object&gt;&lt;object type=&quot;3&quot; unique_id=&quot;10089&quot;&gt;&lt;property id=&quot;20148&quot; value=&quot;5&quot;/&gt;&lt;property id=&quot;20300&quot; value=&quot;Slide 86 - &amp;quot;Reverse Mortgages&amp;quot;&quot;/&gt;&lt;property id=&quot;20307&quot; value=&quot;1395&quot;/&gt;&lt;/object&gt;&lt;object type=&quot;3&quot; unique_id=&quot;10090&quot;&gt;&lt;property id=&quot;20148&quot; value=&quot;5&quot;/&gt;&lt;property id=&quot;20300&quot; value=&quot;Slide 87 - &amp;quot;Reverse Mortgages&amp;quot;&quot;/&gt;&lt;property id=&quot;20307&quot; value=&quot;1396&quot;/&gt;&lt;/object&gt;&lt;object type=&quot;3&quot; unique_id=&quot;10091&quot;&gt;&lt;property id=&quot;20148&quot; value=&quot;5&quot;/&gt;&lt;property id=&quot;20300&quot; value=&quot;Slide 88 - &amp;quot;Use of Home Equity as &amp;#x0D;&amp;#x0A;“Safety Valve” for LTCi&amp;quot;&quot;/&gt;&lt;property id=&quot;20307&quot; value=&quot;1394&quot;/&gt;&lt;/object&gt;&lt;object type=&quot;3&quot; unique_id=&quot;10092&quot;&gt;&lt;property id=&quot;20148&quot; value=&quot;5&quot;/&gt;&lt;property id=&quot;20300&quot; value=&quot;Slide 89 - &amp;quot;“(The) Medicare, Medicare Supplement Insurance, (and/or) the health insurance you may have at work, usually will n&quot;/&gt;&lt;property id=&quot;20307&quot; value=&quot;1117&quot;/&gt;&lt;/object&gt;&lt;object type=&quot;3&quot; unique_id=&quot;10093&quot;&gt;&lt;property id=&quot;20148&quot; value=&quot;5&quot;/&gt;&lt;property id=&quot;20300&quot; value=&quot;Slide 90 - &amp;quot;What does Medicare pay for  LTC?&amp;quot;&quot;/&gt;&lt;property id=&quot;20307&quot; value=&quot;1118&quot;/&gt;&lt;/object&gt;&lt;object type=&quot;3&quot; unique_id=&quot;10094&quot;&gt;&lt;property id=&quot;20148&quot; value=&quot;5&quot;/&gt;&lt;property id=&quot;20300&quot; value=&quot;Slide 91&quot;/&gt;&lt;property id=&quot;20307&quot; value=&quot;1119&quot;/&gt;&lt;/object&gt;&lt;object type=&quot;3&quot; unique_id=&quot;10095&quot;&gt;&lt;property id=&quot;20148&quot; value=&quot;5&quot;/&gt;&lt;property id=&quot;20300&quot; value=&quot;Slide 92 - &amp;quot;If you enter a facility,&amp;#x0D;&amp;#x0A;what does Medicare pay?&amp;quot;&quot;/&gt;&lt;property id=&quot;20307&quot; value=&quot;1120&quot;/&gt;&lt;/object&gt;&lt;object type=&quot;3&quot; unique_id=&quot;10096&quot;&gt;&lt;property id=&quot;20148&quot; value=&quot;5&quot;/&gt;&lt;property id=&quot;20300&quot; value=&quot;Slide 93 - &amp;quot;Medicaid: Income&amp;quot;&quot;/&gt;&lt;property id=&quot;20307&quot; value=&quot;1397&quot;/&gt;&lt;/object&gt;&lt;object type=&quot;3&quot; unique_id=&quot;10097&quot;&gt;&lt;property id=&quot;20148&quot; value=&quot;5&quot;/&gt;&lt;property id=&quot;20300&quot; value=&quot;Slide 94 - &amp;quot;Medicaid: the Home&amp;quot;&quot;/&gt;&lt;property id=&quot;20307&quot; value=&quot;1398&quot;/&gt;&lt;/object&gt;&lt;object type=&quot;3&quot; unique_id=&quot;10098&quot;&gt;&lt;property id=&quot;20148&quot; value=&quot;5&quot;/&gt;&lt;property id=&quot;20300&quot; value=&quot;Slide 95 - &amp;quot;Medicaid: Assets&amp;quot;&quot;/&gt;&lt;property id=&quot;20307&quot; value=&quot;1400&quot;/&gt;&lt;/object&gt;&lt;object type=&quot;3&quot; unique_id=&quot;10099&quot;&gt;&lt;property id=&quot;20148&quot; value=&quot;5&quot;/&gt;&lt;property id=&quot;20300&quot; value=&quot;Slide 96 - &amp;quot;Medicaid “Exempt” &amp;#x0D;&amp;#x0A;(Non-Countable) Assets&amp;quot;&quot;/&gt;&lt;property id=&quot;20307&quot; value=&quot;1135&quot;/&gt;&lt;/object&gt;&lt;object type=&quot;3&quot; unique_id=&quot;10100&quot;&gt;&lt;property id=&quot;20148&quot; value=&quot;5&quot;/&gt;&lt;property id=&quot;20300&quot; value=&quot;Slide 97 - &amp;quot;Medicaid “Countable” &amp;#x0D;&amp;#x0A;(Non-Exempt) Assets&amp;quot;&quot;/&gt;&lt;property id=&quot;20307&quot; value=&quot;1298&quot;/&gt;&lt;/object&gt;&lt;object type=&quot;3&quot; unique_id=&quot;10101&quot;&gt;&lt;property id=&quot;20148&quot; value=&quot;5&quot;/&gt;&lt;property id=&quot;20300&quot; value=&quot;Slide 98 - &amp;quot;Paying back Medicaid*&amp;quot;&quot;/&gt;&lt;property id=&quot;20307&quot; value=&quot;1140&quot;/&gt;&lt;/object&gt;&lt;object type=&quot;3&quot; unique_id=&quot;10102&quot;&gt;&lt;property id=&quot;20148&quot; value=&quot;5&quot;/&gt;&lt;property id=&quot;20300&quot; value=&quot;Slide 99 - &amp;quot;Medicaid is a Great Program&amp;#x0D;&amp;#x0A;for Long-Term Care&amp;quot;&quot;/&gt;&lt;property id=&quot;20307&quot; value=&quot;1137&quot;/&gt;&lt;/object&gt;&lt;object type=&quot;3&quot; unique_id=&quot;10103&quot;&gt;&lt;property id=&quot;20148&quot; value=&quot;5&quot;/&gt;&lt;property id=&quot;20300&quot; value=&quot;Slide 100 - &amp;quot;Medicaid is a Great Program&amp;#x0D;&amp;#x0A;for Long-Term Care&amp;quot;&quot;/&gt;&lt;property id=&quot;20307&quot; value=&quot;1138&quot;/&gt;&lt;/object&gt;&lt;object type=&quot;3&quot; unique_id=&quot;10104&quot;&gt;&lt;property id=&quot;20148&quot; value=&quot;5&quot;/&gt;&lt;property id=&quot;20300&quot; value=&quot;Slide 101 - &amp;quot;Medicaid is a Great Program&amp;#x0D;&amp;#x0A;for Long-Term Care&amp;quot;&quot;/&gt;&lt;property id=&quot;20307&quot; value=&quot;1139&quot;/&gt;&lt;/object&gt;&lt;object type=&quot;3&quot; unique_id=&quot;10105&quot;&gt;&lt;property id=&quot;20148&quot; value=&quot;5&quot;/&gt;&lt;property id=&quot;20300&quot; value=&quot;Slide 102 - &amp;quot;Criticisms of Medicaid LTC&amp;quot;&quot;/&gt;&lt;property id=&quot;20307&quot; value=&quot;1141&quot;/&gt;&lt;/object&gt;&lt;object type=&quot;3&quot; unique_id=&quot;10106&quot;&gt;&lt;property id=&quot;20148&quot; value=&quot;5&quot;/&gt;&lt;property id=&quot;20300&quot; value=&quot;Slide 103 - &amp;quot;The Government’s &amp;#x0D;&amp;#x0A;stick-and-stick approach for providers &amp;quot;&quot;/&gt;&lt;property id=&quot;20307&quot; value=&quot;1142&quot;/&gt;&lt;/object&gt;&lt;object type=&quot;3&quot; unique_id=&quot;10107&quot;&gt;&lt;property id=&quot;20148&quot; value=&quot;5&quot;/&gt;&lt;property id=&quot;20300&quot; value=&quot;Slide 104 - &amp;quot;Providers are squeezed by government regulations:&amp;quot;&quot;/&gt;&lt;property id=&quot;20307&quot; value=&quot;1143&quot;/&gt;&lt;/object&gt;&lt;object type=&quot;3&quot; unique_id=&quot;10108&quot;&gt;&lt;property id=&quot;20148&quot; value=&quot;5&quot;/&gt;&lt;property id=&quot;20300&quot; value=&quot;Slide 105 - &amp;quot;How Tax-Payers Pay for Medicaid&amp;quot;&quot;/&gt;&lt;property id=&quot;20307&quot; value=&quot;1152&quot;/&gt;&lt;/object&gt;&lt;object type=&quot;3&quot; unique_id=&quot;10109&quot;&gt;&lt;property id=&quot;20148&quot; value=&quot;5&quot;/&gt;&lt;property id=&quot;20300&quot; value=&quot;Slide 106 - &amp;quot;Medicaid Planning&amp;quot;&quot;/&gt;&lt;property id=&quot;20307&quot; value=&quot;1287&quot;/&gt;&lt;/object&gt;&lt;object type=&quot;3&quot; unique_id=&quot;10110&quot;&gt;&lt;property id=&quot;20148&quot; value=&quot;5&quot;/&gt;&lt;property id=&quot;20300&quot; value=&quot;Slide 107 - &amp;quot;Medicaid Planning Disadvantages&amp;quot;&quot;/&gt;&lt;property id=&quot;20307&quot; value=&quot;1399&quot;/&gt;&lt;/object&gt;&lt;object type=&quot;3&quot; unique_id=&quot;10111&quot;&gt;&lt;property id=&quot;20148&quot; value=&quot;5&quot;/&gt;&lt;property id=&quot;20300&quot; value=&quot;Slide 108 - &amp;quot;Medicaid Transfer Penalty&amp;quot;&quot;/&gt;&lt;property id=&quot;20307&quot; value=&quot;1401&quot;/&gt;&lt;/object&gt;&lt;object type=&quot;3&quot; unique_id=&quot;10112&quot;&gt;&lt;property id=&quot;20148&quot; value=&quot;5&quot;/&gt;&lt;property id=&quot;20300&quot; value=&quot;Slide 109&quot;/&gt;&lt;property id=&quot;20307&quot; value=&quot;1402&quot;/&gt;&lt;/object&gt;&lt;object type=&quot;3&quot; unique_id=&quot;10113&quot;&gt;&lt;property id=&quot;20148&quot; value=&quot;5&quot;/&gt;&lt;property id=&quot;20300&quot; value=&quot;Slide 110 - &amp;quot;Veteran’s Benefits&amp;#x0D;&amp;#x0A; Service-connected LTC need&amp;quot;&quot;/&gt;&lt;property id=&quot;20307&quot; value=&quot;1177&quot;/&gt;&lt;/object&gt;&lt;object type=&quot;3&quot; unique_id=&quot;10114&quot;&gt;&lt;property id=&quot;20148&quot; value=&quot;5&quot;/&gt;&lt;property id=&quot;20300&quot; value=&quot;Slide 111 - &amp;quot;Veteran’s Benefits (2008 figures)&amp;#x0D;&amp;#x0A; Non-service-connected LTC need&amp;quot;&quot;/&gt;&lt;property id=&quot;20307&quot; value=&quot;1403&quot;/&gt;&lt;/object&gt;&lt;object type=&quot;3&quot; unique_id=&quot;10115&quot;&gt;&lt;property id=&quot;20148&quot; value=&quot;5&quot;/&gt;&lt;property id=&quot;20300&quot; value=&quot;Slide 112&quot;/&gt;&lt;property id=&quot;20307&quot; value=&quot;1144&quot;/&gt;&lt;/object&gt;&lt;object type=&quot;3&quot; unique_id=&quot;10116&quot;&gt;&lt;property id=&quot;20148&quot; value=&quot;5&quot;/&gt;&lt;property id=&quot;20300&quot; value=&quot;Slide 113&quot;/&gt;&lt;property id=&quot;20307&quot; value=&quot;1357&quot;/&gt;&lt;/object&gt;&lt;object type=&quot;3&quot; unique_id=&quot;10117&quot;&gt;&lt;property id=&quot;20148&quot; value=&quot;5&quot;/&gt;&lt;property id=&quot;20300&quot; value=&quot;Slide 114 - &amp;quot;Public Programs Likely to Become Increasingly Means-Tested&amp;quot;&quot;/&gt;&lt;property id=&quot;20307&quot; value=&quot;1127&quot;/&gt;&lt;/object&gt;&lt;object type=&quot;3&quot; unique_id=&quot;10118&quot;&gt;&lt;property id=&quot;20148&quot; value=&quot;5&quot;/&gt;&lt;property id=&quot;20300&quot; value=&quot;Slide 115 - &amp;quot;Government Encouragement&amp;quot;&quot;/&gt;&lt;property id=&quot;20307&quot; value=&quot;1151&quot;/&gt;&lt;/object&gt;&lt;object type=&quot;3&quot; unique_id=&quot;10119&quot;&gt;&lt;property id=&quot;20148&quot; value=&quot;5&quot;/&gt;&lt;property id=&quot;20300&quot; value=&quot;Slide 116 - &amp;quot;Own Your Future&amp;quot;&quot;/&gt;&lt;property id=&quot;20307&quot; value=&quot;1153&quot;/&gt;&lt;/object&gt;&lt;object type=&quot;3&quot; unique_id=&quot;10120&quot;&gt;&lt;property id=&quot;20148&quot; value=&quot;5&quot;/&gt;&lt;property id=&quot;20300&quot; value=&quot;Slide 117 - &amp;quot;Health Savings Accounts (HSAs)&amp;quot;&quot;/&gt;&lt;property id=&quot;20307&quot; value=&quot;1154&quot;/&gt;&lt;/object&gt;&lt;object type=&quot;3&quot; unique_id=&quot;10121&quot;&gt;&lt;property id=&quot;20148&quot; value=&quot;5&quot;/&gt;&lt;property id=&quot;20300&quot; value=&quot;Slide 118 - &amp;quot;Federal LTCi Tax Deductions 2009&amp;quot;&quot;/&gt;&lt;property id=&quot;20307&quot; value=&quot;1385&quot;/&gt;&lt;/object&gt;&lt;object type=&quot;3&quot; unique_id=&quot;10122&quot;&gt;&lt;property id=&quot;20148&quot; value=&quot;5&quot;/&gt;&lt;property id=&quot;20300&quot; value=&quot;Slide 119 - &amp;quot;Limitations of &amp;#x0D;&amp;#x0A;Individual Tax Deduction&amp;quot;&quot;/&gt;&lt;property id=&quot;20307&quot; value=&quot;1189&quot;/&gt;&lt;/object&gt;&lt;object type=&quot;3&quot; unique_id=&quot;10123&quot;&gt;&lt;property id=&quot;20148&quot; value=&quot;5&quot;/&gt;&lt;property id=&quot;20300&quot; value=&quot;Slide 120 - &amp;quot;Rare Triple Play in C-Corp Taxes&amp;quot;&quot;/&gt;&lt;property id=&quot;20307&quot; value=&quot;1156&quot;/&gt;&lt;/object&gt;&lt;object type=&quot;3&quot; unique_id=&quot;10124&quot;&gt;&lt;property id=&quot;20148&quot; value=&quot;5&quot;/&gt;&lt;property id=&quot;20300&quot; value=&quot;Slide 121 - &amp;quot;Pass-Through Entities&amp;quot;&quot;/&gt;&lt;property id=&quot;20307&quot; value=&quot;1157&quot;/&gt;&lt;/object&gt;&lt;object type=&quot;3&quot; unique_id=&quot;10125&quot;&gt;&lt;property id=&quot;20148&quot; value=&quot;5&quot;/&gt;&lt;property id=&quot;20300&quot; value=&quot;Slide 122 - &amp;quot;Pass-Through Entity&amp;#x0D;&amp;#x0A;LTCi Tax Deductions Caps, 2008&amp;quot;&quot;/&gt;&lt;property id=&quot;20307&quot; value=&quot;1158&quot;/&gt;&lt;/object&gt;&lt;object type=&quot;3&quot; unique_id=&quot;10126&quot;&gt;&lt;property id=&quot;20148&quot; value=&quot;5&quot;/&gt;&lt;property id=&quot;20300&quot; value=&quot;Slide 123 - &amp;quot;Taxation of &amp;#x0D;&amp;#x0A;Indemnity and Disability Benefits&amp;quot;&quot;/&gt;&lt;property id=&quot;20307&quot; value=&quot;1188&quot;/&gt;&lt;/object&gt;&lt;object type=&quot;3&quot; unique_id=&quot;10127&quot;&gt;&lt;property id=&quot;20148&quot; value=&quot;5&quot;/&gt;&lt;property id=&quot;20300&quot; value=&quot;Slide 124 - &amp;quot;State Income Tax Incentives&amp;quot;&quot;/&gt;&lt;property id=&quot;20307&quot; value=&quot;1404&quot;/&gt;&lt;/object&gt;&lt;object type=&quot;3&quot; unique_id=&quot;10128&quot;&gt;&lt;property id=&quot;20148&quot; value=&quot;5&quot;/&gt;&lt;property id=&quot;20300&quot; value=&quot;Slide 125 - &amp;quot;Partnerships for Long-Term Care&amp;quot;&quot;/&gt;&lt;property id=&quot;20307&quot; value=&quot;1147&quot;/&gt;&lt;/object&gt;&lt;object type=&quot;3&quot; unique_id=&quot;10129&quot;&gt;&lt;property id=&quot;20148&quot; value=&quot;5&quot;/&gt;&lt;property id=&quot;20300&quot; value=&quot;Slide 126 - &amp;quot;If you have LTCi…&amp;quot;&quot;/&gt;&lt;property id=&quot;20307&quot; value=&quot;1148&quot;/&gt;&lt;/object&gt;&lt;object type=&quot;3&quot; unique_id=&quot;10130&quot;&gt;&lt;property id=&quot;20148&quot; value=&quot;5&quot;/&gt;&lt;property id=&quot;20300&quot; value=&quot;Slide 127 - &amp;quot;Example: You receive $400,000 from your LTCi.&amp;quot;&quot;/&gt;&lt;property id=&quot;20307&quot; value=&quot;1149&quot;/&gt;&lt;/object&gt;&lt;object type=&quot;3&quot; unique_id=&quot;10131&quot;&gt;&lt;property id=&quot;20148&quot; value=&quot;5&quot;/&gt;&lt;property id=&quot;20300&quot; value=&quot;Slide 128 - &amp;quot;Example: You receive $400,000 from your LTCi.&amp;quot;&quot;/&gt;&lt;property id=&quot;20307&quot; value=&quot;1150&quot;/&gt;&lt;/object&gt;&lt;object type=&quot;3&quot; unique_id=&quot;10132&quot;&gt;&lt;property id=&quot;20148&quot; value=&quot;5&quot;/&gt;&lt;property id=&quot;20300&quot; value=&quot;Slide 129 - &amp;quot;If you have $1,300,000&amp;quot;&quot;/&gt;&lt;property id=&quot;20307&quot; value=&quot;1337&quot;/&gt;&lt;/object&gt;&lt;object type=&quot;3&quot; unique_id=&quot;10133&quot;&gt;&lt;property id=&quot;20148&quot; value=&quot;5&quot;/&gt;&lt;property id=&quot;20300&quot; value=&quot;Slide 130 - &amp;quot;Partnership Requirements&amp;quot;&quot;/&gt;&lt;property id=&quot;20307&quot; value=&quot;1370&quot;/&gt;&lt;/object&gt;&lt;object type=&quot;3&quot; unique_id=&quot;10134&quot;&gt;&lt;property id=&quot;20148&quot; value=&quot;5&quot;/&gt;&lt;property id=&quot;20300&quot; value=&quot;Slide 131 - &amp;quot;Consumer Protections&amp;quot;&quot;/&gt;&lt;property id=&quot;20307&quot; value=&quot;1371&quot;/&gt;&lt;/object&gt;&lt;object type=&quot;3&quot; unique_id=&quot;10135&quot;&gt;&lt;property id=&quot;20148&quot; value=&quot;5&quot;/&gt;&lt;property id=&quot;20300&quot; value=&quot;Slide 132 - &amp;quot;Benefit Increases&amp;quot;&quot;/&gt;&lt;property id=&quot;20307&quot; value=&quot;1372&quot;/&gt;&lt;/object&gt;&lt;object type=&quot;3&quot; unique_id=&quot;10136&quot;&gt;&lt;property id=&quot;20148&quot; value=&quot;5&quot;/&gt;&lt;property id=&quot;20300&quot; value=&quot;Slide 133 - &amp;quot;Minimal Benefit Increases&amp;quot;&quot;/&gt;&lt;property id=&quot;20307&quot; value=&quot;1374&quot;/&gt;&lt;/object&gt;&lt;object type=&quot;3&quot; unique_id=&quot;10137&quot;&gt;&lt;property id=&quot;20148&quot; value=&quot;5&quot;/&gt;&lt;property id=&quot;20300&quot; value=&quot;Slide 134 - &amp;quot;Missouri Exchanges&amp;quot;&quot;/&gt;&lt;property id=&quot;20307&quot; value=&quot;1405&quot;/&gt;&lt;/object&gt;&lt;object type=&quot;3&quot; unique_id=&quot;10138&quot;&gt;&lt;property id=&quot;20148&quot; value=&quot;5&quot;/&gt;&lt;property id=&quot;20300&quot; value=&quot;Slide 135 - &amp;quot;Kansas Exchanges&amp;quot;&quot;/&gt;&lt;property id=&quot;20307&quot; value=&quot;1406&quot;/&gt;&lt;/object&gt;&lt;object type=&quot;3&quot; unique_id=&quot;10139&quot;&gt;&lt;property id=&quot;20148&quot; value=&quot;5&quot;/&gt;&lt;property id=&quot;20300&quot; value=&quot;Slide 136 - &amp;quot;Reciprocity&amp;quot;&quot;/&gt;&lt;property id=&quot;20307&quot; value=&quot;1376&quot;/&gt;&lt;/object&gt;&lt;object type=&quot;3&quot; unique_id=&quot;10140&quot;&gt;&lt;property id=&quot;20148&quot; value=&quot;5&quot;/&gt;&lt;property id=&quot;20300&quot; value=&quot;Slide 137 - &amp;quot;Multiple Snapshots&amp;quot;&quot;/&gt;&lt;property id=&quot;20307&quot; value=&quot;1377&quot;/&gt;&lt;/object&gt;&lt;object type=&quot;3&quot; unique_id=&quot;10141&quot;&gt;&lt;property id=&quot;20148&quot; value=&quot;5&quot;/&gt;&lt;property id=&quot;20300&quot; value=&quot;Slide 138 - &amp;quot;Is Asset Disregard Guaranteed?&amp;quot;&quot;/&gt;&lt;property id=&quot;20307&quot; value=&quot;1378&quot;/&gt;&lt;/object&gt;&lt;object type=&quot;3&quot; unique_id=&quot;10142&quot;&gt;&lt;property id=&quot;20148&quot; value=&quot;5&quot;/&gt;&lt;property id=&quot;20300&quot; value=&quot;Slide 139 - &amp;quot;Is Asset Disregard Guaranteed?&amp;quot;&quot;/&gt;&lt;property id=&quot;20307&quot; value=&quot;1379&quot;/&gt;&lt;/object&gt;&lt;object type=&quot;3&quot; unique_id=&quot;10143&quot;&gt;&lt;property id=&quot;20148&quot; value=&quot;5&quot;/&gt;&lt;property id=&quot;20300&quot; value=&quot;Slide 140 - &amp;quot;Is Asset Disregard Guaranteed?&amp;quot;&quot;/&gt;&lt;property id=&quot;20307&quot; value=&quot;1380&quot;/&gt;&lt;/object&gt;&lt;object type=&quot;3&quot; unique_id=&quot;10144&quot;&gt;&lt;property id=&quot;20148&quot; value=&quot;5&quot;/&gt;&lt;property id=&quot;20300&quot; value=&quot;Slide 141 - &amp;quot;Missouri Disclosure Notice &amp;quot;&quot;/&gt;&lt;property id=&quot;20307&quot; value=&quot;1381&quot;/&gt;&lt;/object&gt;&lt;object type=&quot;3&quot; unique_id=&quot;10145&quot;&gt;&lt;property id=&quot;20148&quot; value=&quot;5&quot;/&gt;&lt;property id=&quot;20300&quot; value=&quot;Slide 142 - &amp;quot;ABC Heating &amp;amp; Cooling&amp;#x0D;&amp;#x0A;A Missouri Company&amp;quot;&quot;/&gt;&lt;property id=&quot;20307&quot; value=&quot;1408&quot;/&gt;&lt;/object&gt;&lt;object type=&quot;3&quot; unique_id=&quot;10146&quot;&gt;&lt;property id=&quot;20148&quot; value=&quot;5&quot;/&gt;&lt;property id=&quot;20300&quot; value=&quot;Slide 143 - &amp;quot;Differences Among &amp;#x0D;&amp;#x0A;New Partnership States&amp;quot;&quot;/&gt;&lt;property id=&quot;20307&quot; value=&quot;1382&quot;/&gt;&lt;/object&gt;&lt;object type=&quot;3&quot; unique_id=&quot;10147&quot;&gt;&lt;property id=&quot;20148&quot; value=&quot;5&quot;/&gt;&lt;property id=&quot;20300&quot; value=&quot;Slide 144 - &amp;quot;State Partnership Budgetary Advantages&amp;quot;&quot;/&gt;&lt;property id=&quot;20307&quot; value=&quot;1360&quot;/&gt;&lt;/object&gt;&lt;object type=&quot;3&quot; unique_id=&quot;10148&quot;&gt;&lt;property id=&quot;20148&quot; value=&quot;5&quot;/&gt;&lt;property id=&quot;20300&quot; value=&quot;Slide 145 - &amp;quot;State Partnership Budgetary Advantages&amp;quot;&quot;/&gt;&lt;property id=&quot;20307&quot; value=&quot;1409&quot;/&gt;&lt;/object&gt;&lt;object type=&quot;3&quot; unique_id=&quot;10149&quot;&gt;&lt;property id=&quot;20148&quot; value=&quot;5&quot;/&gt;&lt;property id=&quot;20300&quot; value=&quot;Slide 146 - &amp;quot;State Partnership Budgetary Advantages&amp;quot;&quot;/&gt;&lt;property id=&quot;20307&quot; value=&quot;1410&quot;/&gt;&lt;/object&gt;&lt;object type=&quot;3&quot; unique_id=&quot;10150&quot;&gt;&lt;property id=&quot;20148&quot; value=&quot;5&quot;/&gt;&lt;property id=&quot;20300&quot; value=&quot;Slide 147 - &amp;quot;State Partnership Non-Budget Advantages&amp;quot;&quot;/&gt;&lt;property id=&quot;20307&quot; value=&quot;1362&quot;/&gt;&lt;/object&gt;&lt;object type=&quot;3&quot; unique_id=&quot;10151&quot;&gt;&lt;property id=&quot;20148&quot; value=&quot;5&quot;/&gt;&lt;property id=&quot;20300&quot; value=&quot;Slide 148 - &amp;quot;Partnership Impacts on Consumers&amp;quot;&quot;/&gt;&lt;property id=&quot;20307&quot; value=&quot;1363&quot;/&gt;&lt;/object&gt;&lt;object type=&quot;3&quot; unique_id=&quot;10152&quot;&gt;&lt;property id=&quot;20148&quot; value=&quot;5&quot;/&gt;&lt;property id=&quot;20300&quot; value=&quot;Slide 149&quot;/&gt;&lt;property id=&quot;20307&quot; value=&quot;1365&quot;/&gt;&lt;/object&gt;&lt;object type=&quot;3&quot; unique_id=&quot;10153&quot;&gt;&lt;property id=&quot;20148&quot; value=&quot;5&quot;/&gt;&lt;property id=&quot;20300&quot; value=&quot;Slide 150 - &amp;quot;Designing LTCi Policies&amp;quot;&quot;/&gt;&lt;property id=&quot;20307&quot; value=&quot;1224&quot;/&gt;&lt;/object&gt;&lt;object type=&quot;3&quot; unique_id=&quot;10154&quot;&gt;&lt;property id=&quot;20148&quot; value=&quot;5&quot;/&gt;&lt;property id=&quot;20300&quot; value=&quot;Slide 151 - &amp;quot;Advise Client&amp;quot;&quot;/&gt;&lt;property id=&quot;20307&quot; value=&quot;1338&quot;/&gt;&lt;/object&gt;&lt;object type=&quot;3&quot; unique_id=&quot;10155&quot;&gt;&lt;property id=&quot;20148&quot; value=&quot;5&quot;/&gt;&lt;property id=&quot;20300&quot; value=&quot;Slide 152 - &amp;quot;Why Buy Comprehensive&amp;quot;&quot;/&gt;&lt;property id=&quot;20307&quot; value=&quot;1231&quot;/&gt;&lt;/object&gt;&lt;object type=&quot;3&quot; unique_id=&quot;10156&quot;&gt;&lt;property id=&quot;20148&quot; value=&quot;5&quot;/&gt;&lt;property id=&quot;20300&quot; value=&quot;Slide 153 - &amp;quot;Appropriate Coverage:&amp;#x0D;&amp;#x0A;Maximum Daily Benefit (MDB)&amp;quot;&quot;/&gt;&lt;property id=&quot;20307&quot; value=&quot;1252&quot;/&gt;&lt;/object&gt;&lt;object type=&quot;3&quot; unique_id=&quot;10157&quot;&gt;&lt;property id=&quot;20148&quot; value=&quot;5&quot;/&gt;&lt;property id=&quot;20300&quot; value=&quot;Slide 154 - &amp;quot;Appropriate Coverage:&amp;#x0D;&amp;#x0A;Maximum Daily Benefit (MDB)&amp;quot;&quot;/&gt;&lt;property id=&quot;20307&quot; value=&quot;1253&quot;/&gt;&lt;/object&gt;&lt;object type=&quot;3&quot; unique_id=&quot;10158&quot;&gt;&lt;property id=&quot;20148&quot; value=&quot;5&quot;/&gt;&lt;property id=&quot;20300&quot; value=&quot;Slide 155 - &amp;quot;Appropriate Coverage:&amp;#x0D;&amp;#x0A;Maximum Daily Benefit (MDB)&amp;quot;&quot;/&gt;&lt;property id=&quot;20307&quot; value=&quot;1254&quot;/&gt;&lt;/object&gt;&lt;object type=&quot;3&quot; unique_id=&quot;10159&quot;&gt;&lt;property id=&quot;20148&quot; value=&quot;5&quot;/&gt;&lt;property id=&quot;20300&quot; value=&quot;Slide 156 - &amp;quot;Retaining Buying Power &amp;#x0D;&amp;#x0A;Automatic Benefit Increases (ABI)&amp;quot;&quot;/&gt;&lt;property id=&quot;20307&quot; value=&quot;1281&quot;/&gt;&lt;/object&gt;&lt;object type=&quot;3&quot; unique_id=&quot;10160&quot;&gt;&lt;property id=&quot;20148&quot; value=&quot;5&quot;/&gt;&lt;property id=&quot;20300&quot; value=&quot;Slide 157 - &amp;quot;Retaining Buying Power &amp;#x0D;&amp;#x0A;Beware of Bad Advice&amp;quot;&quot;/&gt;&lt;property id=&quot;20307&quot; value=&quot;1282&quot;/&gt;&lt;/object&gt;&lt;object type=&quot;3&quot; unique_id=&quot;10161&quot;&gt;&lt;property id=&quot;20148&quot; value=&quot;5&quot;/&gt;&lt;property id=&quot;20300&quot; value=&quot;Slide 158 - &amp;quot;Urban Institute Study, May 2007&amp;quot;&quot;/&gt;&lt;property id=&quot;20307&quot; value=&quot;1336&quot;/&gt;&lt;/object&gt;&lt;object type=&quot;3&quot; unique_id=&quot;10162&quot;&gt;&lt;property id=&quot;20148&quot; value=&quot;5&quot;/&gt;&lt;property id=&quot;20300&quot; value=&quot;Slide 159 - &amp;quot;Buying a Higher MDB without ABI&amp;#x0D;&amp;#x0A;At Issue Age 75&amp;quot;&quot;/&gt;&lt;property id=&quot;20307&quot; value=&quot;1283&quot;/&gt;&lt;/object&gt;&lt;object type=&quot;3&quot; unique_id=&quot;10163&quot;&gt;&lt;property id=&quot;20148&quot; value=&quot;5&quot;/&gt;&lt;property id=&quot;20300&quot; value=&quot;Slide 160 - &amp;quot;Buying a Higher MDB without ABI&amp;#x0D;&amp;#x0A;At Issue Age 75&amp;quot;&quot;/&gt;&lt;property id=&quot;20307&quot; value=&quot;1284&quot;/&gt;&lt;/object&gt;&lt;object type=&quot;3&quot; unique_id=&quot;10164&quot;&gt;&lt;property id=&quot;20148&quot; value=&quot;5&quot;/&gt;&lt;property id=&quot;20300&quot; value=&quot;Slide 161 - &amp;quot;Simple versus Compound&amp;quot;&quot;/&gt;&lt;property id=&quot;20307&quot; value=&quot;1280&quot;/&gt;&lt;/object&gt;&lt;object type=&quot;3&quot; unique_id=&quot;10165&quot;&gt;&lt;property id=&quot;20148&quot; value=&quot;5&quot;/&gt;&lt;property id=&quot;20300&quot; value=&quot;Slide 162 - &amp;quot;Urban CPI vs. 5% Compound&amp;quot;&quot;/&gt;&lt;property id=&quot;20307&quot; value=&quot;1339&quot;/&gt;&lt;/object&gt;&lt;object type=&quot;3&quot; unique_id=&quot;10166&quot;&gt;&lt;property id=&quot;20148&quot; value=&quot;5&quot;/&gt;&lt;property id=&quot;20300&quot; value=&quot;Slide 163 - &amp;quot;Group LTCi&amp;#x0D;&amp;#x0A;ABI and FPO Issues&amp;quot;&quot;/&gt;&lt;property id=&quot;20307&quot; value=&quot;1448&quot;/&gt;&lt;/object&gt;&lt;object type=&quot;3&quot; unique_id=&quot;10167&quot;&gt;&lt;property id=&quot;20148&quot; value=&quot;5&quot;/&gt;&lt;property id=&quot;20300&quot; value=&quot;Slide 164 - &amp;quot;Group LTCi&amp;#x0D;&amp;#x0A;ABI and FPO Issues&amp;quot;&quot;/&gt;&lt;property id=&quot;20307&quot; value=&quot;1449&quot;/&gt;&lt;/object&gt;&lt;object type=&quot;3&quot; unique_id=&quot;10168&quot;&gt;&lt;property id=&quot;20148&quot; value=&quot;5&quot;/&gt;&lt;property id=&quot;20300&quot; value=&quot;Slide 165 - &amp;quot;Group LTCi&amp;#x0D;&amp;#x0A;ABI and FPO Issues&amp;quot;&quot;/&gt;&lt;property id=&quot;20307&quot; value=&quot;1450&quot;/&gt;&lt;/object&gt;&lt;object type=&quot;3&quot; unique_id=&quot;10169&quot;&gt;&lt;property id=&quot;20148&quot; value=&quot;5&quot;/&gt;&lt;property id=&quot;20300&quot; value=&quot;Slide 166 - &amp;quot;Reimbursement or Other?&amp;quot;&quot;/&gt;&lt;property id=&quot;20307&quot; value=&quot;1232&quot;/&gt;&lt;/object&gt;&lt;object type=&quot;3&quot; unique_id=&quot;10170&quot;&gt;&lt;property id=&quot;20148&quot; value=&quot;5&quot;/&gt;&lt;property id=&quot;20300&quot; value=&quot;Slide 167 - &amp;quot;Appropriate Coverage:&amp;#x0D;&amp;#x0A;Benefit Period (BP)&amp;quot;&quot;/&gt;&lt;property id=&quot;20307&quot; value=&quot;1249&quot;/&gt;&lt;/object&gt;&lt;object type=&quot;3&quot; unique_id=&quot;10171&quot;&gt;&lt;property id=&quot;20148&quot; value=&quot;5&quot;/&gt;&lt;property id=&quot;20300&quot; value=&quot;Slide 168 - &amp;quot;Appropriate Coverage:&amp;#x0D;&amp;#x0A;Benefit Period (BP)&amp;quot;&quot;/&gt;&lt;property id=&quot;20307&quot; value=&quot;1250&quot;/&gt;&lt;/object&gt;&lt;object type=&quot;3&quot; unique_id=&quot;10172&quot;&gt;&lt;property id=&quot;20148&quot; value=&quot;5&quot;/&gt;&lt;property id=&quot;20300&quot; value=&quot;Slide 169 - &amp;quot;Shared Care – attractive for couples&amp;quot;&quot;/&gt;&lt;property id=&quot;20307&quot; value=&quot;1251&quot;/&gt;&lt;/object&gt;&lt;object type=&quot;3&quot; unique_id=&quot;10173&quot;&gt;&lt;property id=&quot;20148&quot; value=&quot;5&quot;/&gt;&lt;property id=&quot;20300&quot; value=&quot;Slide 170 - &amp;quot;Other Riders&amp;quot;&quot;/&gt;&lt;property id=&quot;20307&quot; value=&quot;1235&quot;/&gt;&lt;/object&gt;&lt;object type=&quot;3&quot; unique_id=&quot;10174&quot;&gt;&lt;property id=&quot;20148&quot; value=&quot;5&quot;/&gt;&lt;property id=&quot;20300&quot; value=&quot;Slide 171 - &amp;quot;Appropriate Coverage:&amp;#x0D;&amp;#x0A;Elimination Period (EP)&amp;quot;&quot;/&gt;&lt;property id=&quot;20307&quot; value=&quot;1246&quot;/&gt;&lt;/object&gt;&lt;object type=&quot;3&quot; unique_id=&quot;10175&quot;&gt;&lt;property id=&quot;20148&quot; value=&quot;5&quot;/&gt;&lt;property id=&quot;20300&quot; value=&quot;Slide 172 - &amp;quot;Appropriate Coverage:&amp;#x0D;&amp;#x0A;Elimination Period (EP)&amp;quot;&quot;/&gt;&lt;property id=&quot;20307&quot; value=&quot;1247&quot;/&gt;&lt;/object&gt;&lt;object type=&quot;3&quot; unique_id=&quot;10176&quot;&gt;&lt;property id=&quot;20148&quot; value=&quot;5&quot;/&gt;&lt;property id=&quot;20300&quot; value=&quot;Slide 173 - &amp;quot;Appropriate Coverage:&amp;#x0D;&amp;#x0A;Elimination Period (EP)&amp;quot;&quot;/&gt;&lt;property id=&quot;20307&quot; value=&quot;1248&quot;/&gt;&lt;/object&gt;&lt;object type=&quot;3&quot; unique_id=&quot;10177&quot;&gt;&lt;property id=&quot;20148&quot; value=&quot;5&quot;/&gt;&lt;property id=&quot;20300&quot; value=&quot;Slide 174 - &amp;quot;Premium Pattern&amp;quot;&quot;/&gt;&lt;property id=&quot;20307&quot; value=&quot;1226&quot;/&gt;&lt;/object&gt;&lt;object type=&quot;3&quot; unique_id=&quot;10178&quot;&gt;&lt;property id=&quot;20148&quot; value=&quot;5&quot;/&gt;&lt;property id=&quot;20300&quot; value=&quot;Slide 175 - &amp;quot;Miscellaneous Benefits&amp;quot;&quot;/&gt;&lt;property id=&quot;20307&quot; value=&quot;1276&quot;/&gt;&lt;/object&gt;&lt;object type=&quot;3&quot; unique_id=&quot;10179&quot;&gt;&lt;property id=&quot;20148&quot; value=&quot;5&quot;/&gt;&lt;property id=&quot;20300&quot; value=&quot;Slide 176 - &amp;quot;Respite Care&amp;quot;&quot;/&gt;&lt;property id=&quot;20307&quot; value=&quot;1277&quot;/&gt;&lt;/object&gt;&lt;object type=&quot;3&quot; unique_id=&quot;10180&quot;&gt;&lt;property id=&quot;20148&quot; value=&quot;5&quot;/&gt;&lt;property id=&quot;20300&quot; value=&quot;Slide 177 - &amp;quot;Bed Reservation&amp;quot;&quot;/&gt;&lt;property id=&quot;20307&quot; value=&quot;1278&quot;/&gt;&lt;/object&gt;&lt;object type=&quot;3&quot; unique_id=&quot;10181&quot;&gt;&lt;property id=&quot;20148&quot; value=&quot;5&quot;/&gt;&lt;property id=&quot;20300&quot; value=&quot;Slide 178 - &amp;quot;Care Co-ordination&amp;quot;&quot;/&gt;&lt;property id=&quot;20307&quot; value=&quot;1304&quot;/&gt;&lt;/object&gt;&lt;object type=&quot;3&quot; unique_id=&quot;10182&quot;&gt;&lt;property id=&quot;20148&quot; value=&quot;5&quot;/&gt;&lt;property id=&quot;20300&quot; value=&quot;Slide 179 - &amp;quot;Hospice&amp;quot;&quot;/&gt;&lt;property id=&quot;20307&quot; value=&quot;1305&quot;/&gt;&lt;/object&gt;&lt;object type=&quot;3&quot; unique_id=&quot;10183&quot;&gt;&lt;property id=&quot;20148&quot; value=&quot;5&quot;/&gt;&lt;property id=&quot;20300&quot; value=&quot;Slide 180 - &amp;quot;Home Modification&amp;quot;&quot;/&gt;&lt;property id=&quot;20307&quot; value=&quot;1306&quot;/&gt;&lt;/object&gt;&lt;object type=&quot;3&quot; unique_id=&quot;10184&quot;&gt;&lt;property id=&quot;20148&quot; value=&quot;5&quot;/&gt;&lt;property id=&quot;20300&quot; value=&quot;Slide 181 - &amp;quot;Caregiver Training&amp;quot;&quot;/&gt;&lt;property id=&quot;20307&quot; value=&quot;1307&quot;/&gt;&lt;/object&gt;&lt;object type=&quot;3&quot; unique_id=&quot;10185&quot;&gt;&lt;property id=&quot;20148&quot; value=&quot;5&quot;/&gt;&lt;property id=&quot;20300&quot; value=&quot;Slide 182 - &amp;quot;Emergency Medical Response&amp;quot;&quot;/&gt;&lt;property id=&quot;20307&quot; value=&quot;1309&quot;/&gt;&lt;/object&gt;&lt;object type=&quot;3&quot; unique_id=&quot;10186&quot;&gt;&lt;property id=&quot;20148&quot; value=&quot;5&quot;/&gt;&lt;property id=&quot;20300&quot; value=&quot;Slide 183 - &amp;quot;Therapeutic Equipment&amp;quot;&quot;/&gt;&lt;property id=&quot;20307&quot; value=&quot;1308&quot;/&gt;&lt;/object&gt;&lt;object type=&quot;3&quot; unique_id=&quot;10187&quot;&gt;&lt;property id=&quot;20148&quot; value=&quot;5&quot;/&gt;&lt;property id=&quot;20300&quot; value=&quot;Slide 184 - &amp;quot;Provider Discounts&amp;quot;&quot;/&gt;&lt;property id=&quot;20307&quot; value=&quot;1310&quot;/&gt;&lt;/object&gt;&lt;object type=&quot;3&quot; unique_id=&quot;10188&quot;&gt;&lt;property id=&quot;20148&quot; value=&quot;5&quot;/&gt;&lt;property id=&quot;20300&quot; value=&quot;Slide 185 - &amp;quot;Provider Discount Example&amp;quot;&quot;/&gt;&lt;property id=&quot;20307&quot; value=&quot;1412&quot;/&gt;&lt;/object&gt;&lt;object type=&quot;3&quot; unique_id=&quot;10189&quot;&gt;&lt;property id=&quot;20148&quot; value=&quot;5&quot;/&gt;&lt;property id=&quot;20300&quot; value=&quot;Slide 186 - &amp;quot;Alternative Plan of Care&amp;quot;&quot;/&gt;&lt;property id=&quot;20307&quot; value=&quot;1311&quot;/&gt;&lt;/object&gt;&lt;object type=&quot;3&quot; unique_id=&quot;10190&quot;&gt;&lt;property id=&quot;20148&quot; value=&quot;5&quot;/&gt;&lt;property id=&quot;20300&quot; value=&quot;Slide 187 - &amp;quot;Combo Policies&amp;quot;&quot;/&gt;&lt;property id=&quot;20307&quot; value=&quot;1275&quot;/&gt;&lt;/object&gt;&lt;object type=&quot;3&quot; unique_id=&quot;10191&quot;&gt;&lt;property id=&quot;20148&quot; value=&quot;5&quot;/&gt;&lt;property id=&quot;20300&quot; value=&quot;Slide 188 - &amp;quot;Life/LTCi&amp;quot;&quot;/&gt;&lt;property id=&quot;20307&quot; value=&quot;1413&quot;/&gt;&lt;/object&gt;&lt;object type=&quot;3&quot; unique_id=&quot;10192&quot;&gt;&lt;property id=&quot;20148&quot; value=&quot;5&quot;/&gt;&lt;property id=&quot;20300&quot; value=&quot;Slide 189 - &amp;quot;Life/LTCi&amp;quot;&quot;/&gt;&lt;property id=&quot;20307&quot; value=&quot;1414&quot;/&gt;&lt;/object&gt;&lt;object type=&quot;3&quot; unique_id=&quot;10193&quot;&gt;&lt;property id=&quot;20148&quot; value=&quot;5&quot;/&gt;&lt;property id=&quot;20300&quot; value=&quot;Slide 190 - &amp;quot;Annuity/LTCi&amp;quot;&quot;/&gt;&lt;property id=&quot;20307&quot; value=&quot;1415&quot;/&gt;&lt;/object&gt;&lt;object type=&quot;3&quot; unique_id=&quot;10194&quot;&gt;&lt;property id=&quot;20148&quot; value=&quot;5&quot;/&gt;&lt;property id=&quot;20300&quot; value=&quot;Slide 191 - &amp;quot;Pension Protection Act&amp;quot;&quot;/&gt;&lt;property id=&quot;20307&quot; value=&quot;1416&quot;/&gt;&lt;/object&gt;&lt;object type=&quot;3&quot; unique_id=&quot;10195&quot;&gt;&lt;property id=&quot;20148&quot; value=&quot;5&quot;/&gt;&lt;property id=&quot;20300&quot; value=&quot;Slide 192 - &amp;quot;Pension Protection Act&amp;#x0D;&amp;#x0A;Tax-Free Exchanges in 2010+&amp;quot;&quot;/&gt;&lt;property id=&quot;20307&quot; value=&quot;1418&quot;/&gt;&lt;/object&gt;&lt;object type=&quot;3&quot; unique_id=&quot;10196&quot;&gt;&lt;property id=&quot;20148&quot; value=&quot;5&quot;/&gt;&lt;property id=&quot;20300&quot; value=&quot;Slide 193 - &amp;quot;Underwriting&amp;quot;&quot;/&gt;&lt;property id=&quot;20307&quot; value=&quot;1225&quot;/&gt;&lt;/object&gt;&lt;object type=&quot;3&quot; unique_id=&quot;10197&quot;&gt;&lt;property id=&quot;20148&quot; value=&quot;5&quot;/&gt;&lt;property id=&quot;20300&quot; value=&quot;Slide 194 - &amp;quot;Premium Stability&amp;quot;&quot;/&gt;&lt;property id=&quot;20307&quot; value=&quot;1227&quot;/&gt;&lt;/object&gt;&lt;object type=&quot;3&quot; unique_id=&quot;10198&quot;&gt;&lt;property id=&quot;20148&quot; value=&quot;5&quot;/&gt;&lt;property id=&quot;20300&quot; value=&quot;Slide 195 - &amp;quot;Price Stability of Current Sales&amp;quot;&quot;/&gt;&lt;property id=&quot;20307&quot; value=&quot;1315&quot;/&gt;&lt;/object&gt;&lt;object type=&quot;3&quot; unique_id=&quot;10199&quot;&gt;&lt;property id=&quot;20148&quot; value=&quot;5&quot;/&gt;&lt;property id=&quot;20300&quot; value=&quot;Slide 196 - &amp;quot;Rate Stabilization Regulations&amp;quot;&quot;/&gt;&lt;property id=&quot;20307&quot; value=&quot;1316&quot;/&gt;&lt;/object&gt;&lt;object type=&quot;3&quot; unique_id=&quot;10200&quot;&gt;&lt;property id=&quot;20148&quot; value=&quot;5&quot;/&gt;&lt;property id=&quot;20300&quot; value=&quot;Slide 197 - &amp;quot;Partnerships Will Increase Sales&amp;#x0D;&amp;#x0A;But How Much?&amp;quot;&quot;/&gt;&lt;property id=&quot;20307&quot; value=&quot;1369&quot;/&gt;&lt;/object&gt;&lt;object type=&quot;3&quot; unique_id=&quot;10201&quot;&gt;&lt;property id=&quot;20148&quot; value=&quot;5&quot;/&gt;&lt;property id=&quot;20300&quot; value=&quot;Slide 198 - &amp;quot;Partnerships May NOT &amp;#x0D;&amp;#x0A;Increase Your Sales&amp;quot;&quot;/&gt;&lt;property id=&quot;20307&quot; value=&quot;1166&quot;/&gt;&lt;/object&gt;&lt;object type=&quot;3&quot; unique_id=&quot;10202&quot;&gt;&lt;property id=&quot;20148&quot; value=&quot;5&quot;/&gt;&lt;property id=&quot;20300&quot; value=&quot;Slide 199 - &amp;quot;LTCi Plan Design&amp;#x0D;&amp;#x0A;for the Partnership Market&amp;quot;&quot;/&gt;&lt;property id=&quot;20307&quot; value=&quot;1215&quot;/&gt;&lt;/object&gt;&lt;object type=&quot;3&quot; unique_id=&quot;10203&quot;&gt;&lt;property id=&quot;20148&quot; value=&quot;5&quot;/&gt;&lt;property id=&quot;20300&quot; value=&quot;Slide 200 - &amp;quot;Partnership Market&amp;#x0D;&amp;#x0A;Standard Messages&amp;quot;&quot;/&gt;&lt;property id=&quot;20307&quot; value=&quot;1220&quot;/&gt;&lt;/object&gt;&lt;object type=&quot;3&quot; unique_id=&quot;10204&quot;&gt;&lt;property id=&quot;20148&quot; value=&quot;5&quot;/&gt;&lt;property id=&quot;20300&quot; value=&quot;Slide 201 - &amp;quot;Partnership Market&amp;#x0D;&amp;#x0A;Standard Messages&amp;quot;&quot;/&gt;&lt;property id=&quot;20307&quot; value=&quot;1384&quot;/&gt;&lt;/object&gt;&lt;object type=&quot;3&quot; unique_id=&quot;10205&quot;&gt;&lt;property id=&quot;20148&quot; value=&quot;5&quot;/&gt;&lt;property id=&quot;20300&quot; value=&quot;Slide 202 - &amp;quot;Disclose Partnership Limitations&amp;quot;&quot;/&gt;&lt;property id=&quot;20307&quot; value=&quot;1446&quot;/&gt;&lt;/object&gt;&lt;object type=&quot;3&quot; unique_id=&quot;10206&quot;&gt;&lt;property id=&quot;20148&quot; value=&quot;5&quot;/&gt;&lt;property id=&quot;20300&quot; value=&quot;Slide 203 - &amp;quot;Is LTCi Expensive?&amp;quot;&quot;/&gt;&lt;property id=&quot;20307&quot; value=&quot;1285&quot;/&gt;&lt;/object&gt;&lt;object type=&quot;3&quot; unique_id=&quot;10207&quot;&gt;&lt;property id=&quot;20148&quot; value=&quot;5&quot;/&gt;&lt;property id=&quot;20300&quot; value=&quot;Slide 204 - &amp;quot;Example&amp;quot;&quot;/&gt;&lt;property id=&quot;20307&quot; value=&quot;1216&quot;/&gt;&lt;/object&gt;&lt;object type=&quot;3&quot; unique_id=&quot;10208&quot;&gt;&lt;property id=&quot;20148&quot; value=&quot;5&quot;/&gt;&lt;property id=&quot;20300&quot; value=&quot;Slide 205 - &amp;quot;Example&amp;quot;&quot;/&gt;&lt;property id=&quot;20307&quot; value=&quot;1217&quot;/&gt;&lt;/object&gt;&lt;object type=&quot;3&quot; unique_id=&quot;10209&quot;&gt;&lt;property id=&quot;20148&quot; value=&quot;5&quot;/&gt;&lt;property id=&quot;20300&quot; value=&quot;Slide 206 - &amp;quot;Who is the Partnership Market?&amp;quot;&quot;/&gt;&lt;property id=&quot;20307&quot; value=&quot;1218&quot;/&gt;&lt;/object&gt;&lt;object type=&quot;3&quot; unique_id=&quot;10210&quot;&gt;&lt;property id=&quot;20148&quot; value=&quot;5&quot;/&gt;&lt;property id=&quot;20300&quot; value=&quot;Slide 207 - &amp;quot;Why Group Could Be Key&amp;quot;&quot;/&gt;&lt;property id=&quot;20307&quot; value=&quot;1419&quot;/&gt;&lt;/object&gt;&lt;object type=&quot;3&quot; unique_id=&quot;10211&quot;&gt;&lt;property id=&quot;20148&quot; value=&quot;5&quot;/&gt;&lt;property id=&quot;20300&quot; value=&quot;Slide 208 - &amp;quot;Group Uncertainties&amp;quot;&quot;/&gt;&lt;property id=&quot;20307&quot; value=&quot;1420&quot;/&gt;&lt;/object&gt;&lt;object type=&quot;3&quot; unique_id=&quot;10212&quot;&gt;&lt;property id=&quot;20148&quot; value=&quot;5&quot;/&gt;&lt;property id=&quot;20300&quot; value=&quot;Slide 209 - &amp;quot;Why Do People Buy LTCi?&amp;quot;&quot;/&gt;&lt;property id=&quot;20307&quot; value=&quot;1422&quot;/&gt;&lt;/object&gt;&lt;object type=&quot;3&quot; unique_id=&quot;10213&quot;&gt;&lt;property id=&quot;20148&quot; value=&quot;5&quot;/&gt;&lt;property id=&quot;20300&quot; value=&quot;Slide 210 - &amp;quot;Should People Self-Insure?&amp;quot;&quot;/&gt;&lt;property id=&quot;20307&quot; value=&quot;1423&quot;/&gt;&lt;/object&gt;&lt;object type=&quot;3&quot; unique_id=&quot;10214&quot;&gt;&lt;property id=&quot;20148&quot; value=&quot;5&quot;/&gt;&lt;property id=&quot;20300&quot; value=&quot;Slide 211 - &amp;quot;Warning! &amp;#x0D;&amp;#x0A;Severe Tire Damage&amp;quot;&quot;/&gt;&lt;property id=&quot;20307&quot; value=&quot;821&quot;/&gt;&lt;/object&gt;&lt;object type=&quot;3&quot; unique_id=&quot;10215&quot;&gt;&lt;property id=&quot;20148&quot; value=&quot;5&quot;/&gt;&lt;property id=&quot;20300&quot; value=&quot;Slide 212 - &amp;quot;Should Affluent Clients Self-insure instead of Buying LTCi?&amp;quot;&quot;/&gt;&lt;property id=&quot;20307&quot; value=&quot;1264&quot;/&gt;&lt;/object&gt;&lt;object type=&quot;3&quot; unique_id=&quot;10216&quot;&gt;&lt;property id=&quot;20148&quot; value=&quot;5&quot;/&gt;&lt;property id=&quot;20300&quot; value=&quot;Slide 213 - &amp;quot;&amp;#x0D;&amp;#x0A;Concept vs. Reality&amp;#x0D;&amp;#x0A;&amp;quot;&quot;/&gt;&lt;property id=&quot;20307&quot; value=&quot;822&quot;/&gt;&lt;/object&gt;&lt;object type=&quot;3&quot; unique_id=&quot;10217&quot;&gt;&lt;property id=&quot;20148&quot; value=&quot;5&quot;/&gt;&lt;property id=&quot;20300&quot; value=&quot;Slide 214&quot;/&gt;&lt;property id=&quot;20307&quot; value=&quot;1160&quot;/&gt;&lt;/object&gt;&lt;object type=&quot;3&quot; unique_id=&quot;10218&quot;&gt;&lt;property id=&quot;20148&quot; value=&quot;5&quot;/&gt;&lt;property id=&quot;20300&quot; value=&quot;Slide 215 - &amp;quot;Why Affluent Buy&amp;quot;&quot;/&gt;&lt;property id=&quot;20307&quot; value=&quot;1318&quot;/&gt;&lt;/object&gt;&lt;object type=&quot;3&quot; unique_id=&quot;10219&quot;&gt;&lt;property id=&quot;20148&quot; value=&quot;5&quot;/&gt;&lt;property id=&quot;20300&quot; value=&quot;Slide 216 - &amp;quot;Cost Depends on Your Age&amp;quot;&quot;/&gt;&lt;property id=&quot;20307&quot; value=&quot;1432&quot;/&gt;&lt;/object&gt;&lt;object type=&quot;3&quot; unique_id=&quot;10220&quot;&gt;&lt;property id=&quot;20148&quot; value=&quot;5&quot;/&gt;&lt;property id=&quot;20300&quot; value=&quot;Slide 217 - &amp;quot;Current vs. Future Benefits&amp;#x0D;&amp;#x0A;Presuming “5 Year Benefit Period”&amp;quot;&quot;/&gt;&lt;property id=&quot;20307&quot; value=&quot;1434&quot;/&gt;&lt;/object&gt;&lt;object type=&quot;3&quot; unique_id=&quot;10221&quot;&gt;&lt;property id=&quot;20148&quot; value=&quot;5&quot;/&gt;&lt;property id=&quot;20300&quot; value=&quot;Slide 218 - &amp;quot;Buying Equivalent Benefits &amp;#x0D;&amp;#x0A;in the Future&amp;quot;&quot;/&gt;&lt;property id=&quot;20307&quot; value=&quot;1435&quot;/&gt;&lt;/object&gt;&lt;object type=&quot;3&quot; unique_id=&quot;10222&quot;&gt;&lt;property id=&quot;20148&quot; value=&quot;5&quot;/&gt;&lt;property id=&quot;20300&quot; value=&quot;Slide 219&quot;/&gt;&lt;property id=&quot;20307&quot; value=&quot;1436&quot;/&gt;&lt;/object&gt;&lt;object type=&quot;3&quot; unique_id=&quot;10223&quot;&gt;&lt;property id=&quot;20148&quot; value=&quot;5&quot;/&gt;&lt;property id=&quot;20300&quot; value=&quot;Slide 220 - &amp;quot;Health Qualification is Critical:&amp;#x0D;&amp;#x0A;We’re Less Likely to Get &amp;#x0D;&amp;#x0A;“Preferred” Rates As We Age&amp;quot;&quot;/&gt;&lt;property id=&quot;20307&quot; value=&quot;1437&quot;/&gt;&lt;/object&gt;&lt;object type=&quot;3&quot; unique_id=&quot;10224&quot;&gt;&lt;property id=&quot;20148&quot; value=&quot;5&quot;/&gt;&lt;property id=&quot;20300&quot; value=&quot;Slide 221 - &amp;quot;Health Qualification is Critical:&amp;#x0D;&amp;#x0A;We’re More Likely to be Refused&amp;#x0D;&amp;#x0A;Coverage As We Age&amp;quot;&quot;/&gt;&lt;property id=&quot;20307&quot; value=&quot;1438&quot;/&gt;&lt;/object&gt;&lt;object type=&quot;3&quot; unique_id=&quot;10225&quot;&gt;&lt;property id=&quot;20148&quot; value=&quot;5&quot;/&gt;&lt;property id=&quot;20300&quot; value=&quot;Slide 222 - &amp;quot;Ethics&amp;quot;&quot;/&gt;&lt;property id=&quot;20307&quot; value=&quot;1236&quot;/&gt;&lt;/object&gt;&lt;object type=&quot;3&quot; unique_id=&quot;10226&quot;&gt;&lt;property id=&quot;20148&quot; value=&quot;5&quot;/&gt;&lt;property id=&quot;20300&quot; value=&quot;Slide 223 - &amp;quot;Suitability&amp;quot;&quot;/&gt;&lt;property id=&quot;20307&quot; value=&quot;1299&quot;/&gt;&lt;/object&gt;&lt;object type=&quot;3&quot; unique_id=&quot;10227&quot;&gt;&lt;property id=&quot;20148&quot; value=&quot;5&quot;/&gt;&lt;property id=&quot;20300&quot; value=&quot;Slide 224 - &amp;quot;Diligence&amp;quot;&quot;/&gt;&lt;property id=&quot;20307&quot; value=&quot;1439&quot;/&gt;&lt;/object&gt;&lt;object type=&quot;3&quot; unique_id=&quot;10228&quot;&gt;&lt;property id=&quot;20148&quot; value=&quot;5&quot;/&gt;&lt;property id=&quot;20300&quot; value=&quot;Slide 225 - &amp;quot;Competence&amp;quot;&quot;/&gt;&lt;property id=&quot;20307&quot; value=&quot;1300&quot;/&gt;&lt;/object&gt;&lt;object type=&quot;3&quot; unique_id=&quot;10229&quot;&gt;&lt;property id=&quot;20148&quot; value=&quot;5&quot;/&gt;&lt;property id=&quot;20300&quot; value=&quot;Slide 226 - &amp;quot;Disclosure&amp;quot;&quot;/&gt;&lt;property id=&quot;20307&quot; value=&quot;1447&quot;/&gt;&lt;/object&gt;&lt;object type=&quot;3&quot; unique_id=&quot;10230&quot;&gt;&lt;property id=&quot;20148&quot; value=&quot;5&quot;/&gt;&lt;property id=&quot;20300&quot; value=&quot;Slide 227 - &amp;quot;The Ethical Golden Rule&amp;quot;&quot;/&gt;&lt;property id=&quot;20307&quot; value=&quot;1274&quot;/&gt;&lt;/object&gt;&lt;/object&gt;&lt;/object&gt;&lt;/database&gt;"/>
</p:tagLst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2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 rotWithShape="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 rotWithShape="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</Template>
  <TotalTime>66287</TotalTime>
  <Words>3310</Words>
  <Application>Microsoft Macintosh PowerPoint</Application>
  <PresentationFormat>On-screen Show (4:3)</PresentationFormat>
  <Paragraphs>671</Paragraphs>
  <Slides>39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Aptos Narrow</vt:lpstr>
      <vt:lpstr>Arial</vt:lpstr>
      <vt:lpstr>Book Antiqua</vt:lpstr>
      <vt:lpstr>Calibri</vt:lpstr>
      <vt:lpstr>Candara</vt:lpstr>
      <vt:lpstr>Helvetica</vt:lpstr>
      <vt:lpstr>Helvetica Neue</vt:lpstr>
      <vt:lpstr>Times New Roman</vt:lpstr>
      <vt:lpstr>Verdana</vt:lpstr>
      <vt:lpstr>Wingdings</vt:lpstr>
      <vt:lpstr>Wingdings 2</vt:lpstr>
      <vt:lpstr>Human</vt:lpstr>
      <vt:lpstr>PowerPoint Presentation</vt:lpstr>
      <vt:lpstr>Retirement Concerns Over Time</vt:lpstr>
      <vt:lpstr>Long-Term Care by the Numbers</vt:lpstr>
      <vt:lpstr>Today’s Agenda</vt:lpstr>
      <vt:lpstr>Why EquiTrust?</vt:lpstr>
      <vt:lpstr>$100K Age 67 Unisex compared to State Life &amp; Global Atlantic as of December 7, 2024</vt:lpstr>
      <vt:lpstr>$100K Age 67 Unisex compared to State Life &amp; Global Atlantic as of December 7, 2024</vt:lpstr>
      <vt:lpstr>$100K Age 67 Unisex compared to State Life &amp; Global Atlantic as of December 7, 2024</vt:lpstr>
      <vt:lpstr>3 UW categories: Preferred, Standard or Secure</vt:lpstr>
      <vt:lpstr>Even Guaranteed Issue  (Secure Rating) Can Be Attractive</vt:lpstr>
      <vt:lpstr>EquiTrust’s Financial Ratings</vt:lpstr>
      <vt:lpstr>E&amp;O Implications</vt:lpstr>
      <vt:lpstr>Do First Poll: Certification</vt:lpstr>
      <vt:lpstr>Availability</vt:lpstr>
      <vt:lpstr>Application &amp; UW Process</vt:lpstr>
      <vt:lpstr>A “yes” to 1 of these 3 questions results in “Secure” class</vt:lpstr>
      <vt:lpstr>Two Other Questions</vt:lpstr>
      <vt:lpstr>Features</vt:lpstr>
      <vt:lpstr>Leverage: Initial LTC Benefit Base = Coverage Ratio x Single Premium</vt:lpstr>
      <vt:lpstr>Vesting Over 5 Years</vt:lpstr>
      <vt:lpstr>NeverStop Wellness Credits</vt:lpstr>
      <vt:lpstr>Cash Value</vt:lpstr>
      <vt:lpstr>International Claims</vt:lpstr>
      <vt:lpstr>Why EquiTrust?</vt:lpstr>
      <vt:lpstr>$100K Age 67 Unisex compared to State Life &amp; Global Atlantic as of December 7, 2024</vt:lpstr>
      <vt:lpstr>$100K Age 67 Unisex compared to State Life &amp; Global Atlantic as of December 7, 2024</vt:lpstr>
      <vt:lpstr>$100K Age 67 Unisex compared to State Life &amp; Global Atlantic as of December 7, 2024</vt:lpstr>
      <vt:lpstr>Getting Started</vt:lpstr>
      <vt:lpstr>Illustration Observations  So, you won’t be surprised</vt:lpstr>
      <vt:lpstr>Projected Interest and Index Credits Bounce Around</vt:lpstr>
      <vt:lpstr>Guaranteed Illustrations</vt:lpstr>
      <vt:lpstr>Projected Values</vt:lpstr>
      <vt:lpstr>After 30 years, the projected benefit can be higher for Secure than Standard.  Why?</vt:lpstr>
      <vt:lpstr>Illustration says  the Maturity Date is age 100 (p. 4)</vt:lpstr>
      <vt:lpstr>Sales Ideas – 1035 Exchanges</vt:lpstr>
      <vt:lpstr>Sales Ideas – 1035 Exchanges</vt:lpstr>
      <vt:lpstr>Sales Ideas – Wealth Transfer</vt:lpstr>
      <vt:lpstr>Sales Ideas – Wealth Transfer</vt:lpstr>
      <vt:lpstr>PowerPoint Presentation</vt:lpstr>
    </vt:vector>
  </TitlesOfParts>
  <Company>Transamerica Life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YOU care about LTCI ethics?</dc:title>
  <dc:creator>Claude Thau</dc:creator>
  <cp:lastModifiedBy>Matt Gozdecki</cp:lastModifiedBy>
  <cp:revision>1162</cp:revision>
  <dcterms:created xsi:type="dcterms:W3CDTF">2000-07-22T12:02:24Z</dcterms:created>
  <dcterms:modified xsi:type="dcterms:W3CDTF">2025-02-06T17:02:59Z</dcterms:modified>
</cp:coreProperties>
</file>